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2"/>
  </p:notesMasterIdLst>
  <p:handoutMasterIdLst>
    <p:handoutMasterId r:id="rId63"/>
  </p:handoutMasterIdLst>
  <p:sldIdLst>
    <p:sldId id="282" r:id="rId2"/>
    <p:sldId id="433" r:id="rId3"/>
    <p:sldId id="434" r:id="rId4"/>
    <p:sldId id="451" r:id="rId5"/>
    <p:sldId id="462" r:id="rId6"/>
    <p:sldId id="535" r:id="rId7"/>
    <p:sldId id="536" r:id="rId8"/>
    <p:sldId id="537" r:id="rId9"/>
    <p:sldId id="538" r:id="rId10"/>
    <p:sldId id="457" r:id="rId11"/>
    <p:sldId id="467" r:id="rId12"/>
    <p:sldId id="465" r:id="rId13"/>
    <p:sldId id="435" r:id="rId14"/>
    <p:sldId id="452" r:id="rId15"/>
    <p:sldId id="468" r:id="rId16"/>
    <p:sldId id="470" r:id="rId17"/>
    <p:sldId id="539" r:id="rId18"/>
    <p:sldId id="540" r:id="rId19"/>
    <p:sldId id="541" r:id="rId20"/>
    <p:sldId id="542" r:id="rId21"/>
    <p:sldId id="543" r:id="rId22"/>
    <p:sldId id="544" r:id="rId23"/>
    <p:sldId id="545" r:id="rId24"/>
    <p:sldId id="546" r:id="rId25"/>
    <p:sldId id="547" r:id="rId26"/>
    <p:sldId id="548" r:id="rId27"/>
    <p:sldId id="549" r:id="rId28"/>
    <p:sldId id="550" r:id="rId29"/>
    <p:sldId id="551" r:id="rId30"/>
    <p:sldId id="552" r:id="rId31"/>
    <p:sldId id="553" r:id="rId32"/>
    <p:sldId id="554" r:id="rId33"/>
    <p:sldId id="555" r:id="rId34"/>
    <p:sldId id="556" r:id="rId35"/>
    <p:sldId id="557" r:id="rId36"/>
    <p:sldId id="558" r:id="rId37"/>
    <p:sldId id="559" r:id="rId38"/>
    <p:sldId id="560" r:id="rId39"/>
    <p:sldId id="561" r:id="rId40"/>
    <p:sldId id="562" r:id="rId41"/>
    <p:sldId id="563" r:id="rId42"/>
    <p:sldId id="564" r:id="rId43"/>
    <p:sldId id="565" r:id="rId44"/>
    <p:sldId id="566" r:id="rId45"/>
    <p:sldId id="567" r:id="rId46"/>
    <p:sldId id="568" r:id="rId47"/>
    <p:sldId id="569" r:id="rId48"/>
    <p:sldId id="570" r:id="rId49"/>
    <p:sldId id="571" r:id="rId50"/>
    <p:sldId id="572" r:id="rId51"/>
    <p:sldId id="573" r:id="rId52"/>
    <p:sldId id="574" r:id="rId53"/>
    <p:sldId id="575" r:id="rId54"/>
    <p:sldId id="576" r:id="rId55"/>
    <p:sldId id="577" r:id="rId56"/>
    <p:sldId id="578" r:id="rId57"/>
    <p:sldId id="579" r:id="rId58"/>
    <p:sldId id="580" r:id="rId59"/>
    <p:sldId id="581" r:id="rId60"/>
    <p:sldId id="582"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F7FC5"/>
    <a:srgbClr val="DFE65F"/>
    <a:srgbClr val="51BAAB"/>
    <a:srgbClr val="E8E8E8"/>
    <a:srgbClr val="FFFFFF"/>
    <a:srgbClr val="FFCC00"/>
    <a:srgbClr val="4D4D4D"/>
    <a:srgbClr val="404040"/>
    <a:srgbClr val="A6A7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09" autoAdjust="0"/>
    <p:restoredTop sz="59496" autoAdjust="0"/>
  </p:normalViewPr>
  <p:slideViewPr>
    <p:cSldViewPr snapToGrid="0">
      <p:cViewPr>
        <p:scale>
          <a:sx n="68" d="100"/>
          <a:sy n="68" d="100"/>
        </p:scale>
        <p:origin x="-954" y="-72"/>
      </p:cViewPr>
      <p:guideLst>
        <p:guide orient="horz" pos="2160"/>
        <p:guide pos="5474"/>
      </p:guideLst>
    </p:cSldViewPr>
  </p:slideViewPr>
  <p:notesTextViewPr>
    <p:cViewPr>
      <p:scale>
        <a:sx n="100" d="100"/>
        <a:sy n="100" d="100"/>
      </p:scale>
      <p:origin x="0" y="0"/>
    </p:cViewPr>
  </p:notesTextViewPr>
  <p:sorterViewPr>
    <p:cViewPr>
      <p:scale>
        <a:sx n="66" d="100"/>
        <a:sy n="66" d="100"/>
      </p:scale>
      <p:origin x="0" y="1872"/>
    </p:cViewPr>
  </p:sorterViewPr>
  <p:notesViewPr>
    <p:cSldViewPr snapToGrid="0">
      <p:cViewPr varScale="1">
        <p:scale>
          <a:sx n="59" d="100"/>
          <a:sy n="59" d="100"/>
        </p:scale>
        <p:origin x="-25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bg1"/>
            </a:solidFill>
          </c:spPr>
          <c:invertIfNegative val="0"/>
          <c:dLbls>
            <c:dLbl>
              <c:idx val="0"/>
              <c:layout>
                <c:manualLayout>
                  <c:x val="2.5157232704402649E-2"/>
                  <c:y val="0"/>
                </c:manualLayout>
              </c:layout>
              <c:dLblPos val="outEnd"/>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txPr>
              <a:bodyPr/>
              <a:lstStyle/>
              <a:p>
                <a:pPr>
                  <a:defRPr b="1"/>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2000</c:v>
                </c:pt>
                <c:pt idx="12">
                  <c:v>2013</c:v>
                </c:pt>
              </c:numCache>
            </c:numRef>
          </c:cat>
          <c:val>
            <c:numRef>
              <c:f>'Sheet1'!$B$2:$B$14</c:f>
              <c:numCache>
                <c:formatCode>General</c:formatCode>
                <c:ptCount val="13"/>
                <c:pt idx="0">
                  <c:v>258</c:v>
                </c:pt>
                <c:pt idx="1">
                  <c:v>289</c:v>
                </c:pt>
                <c:pt idx="2">
                  <c:v>340</c:v>
                </c:pt>
                <c:pt idx="3">
                  <c:v>1984</c:v>
                </c:pt>
                <c:pt idx="4">
                  <c:v>3336</c:v>
                </c:pt>
                <c:pt idx="5">
                  <c:v>4021</c:v>
                </c:pt>
                <c:pt idx="6">
                  <c:v>4705</c:v>
                </c:pt>
                <c:pt idx="7">
                  <c:v>5614</c:v>
                </c:pt>
                <c:pt idx="8">
                  <c:v>6590</c:v>
                </c:pt>
                <c:pt idx="9">
                  <c:v>9094</c:v>
                </c:pt>
                <c:pt idx="10">
                  <c:v>9979</c:v>
                </c:pt>
                <c:pt idx="11">
                  <c:v>10832</c:v>
                </c:pt>
                <c:pt idx="12" formatCode="#,##0">
                  <c:v>11844</c:v>
                </c:pt>
              </c:numCache>
            </c:numRef>
          </c:val>
        </c:ser>
        <c:dLbls>
          <c:showLegendKey val="0"/>
          <c:showVal val="1"/>
          <c:showCatName val="0"/>
          <c:showSerName val="0"/>
          <c:showPercent val="0"/>
          <c:showBubbleSize val="0"/>
        </c:dLbls>
        <c:gapWidth val="150"/>
        <c:axId val="31842304"/>
        <c:axId val="31843840"/>
      </c:barChart>
      <c:catAx>
        <c:axId val="31842304"/>
        <c:scaling>
          <c:orientation val="minMax"/>
        </c:scaling>
        <c:delete val="0"/>
        <c:axPos val="b"/>
        <c:numFmt formatCode="General" sourceLinked="1"/>
        <c:majorTickMark val="none"/>
        <c:minorTickMark val="none"/>
        <c:tickLblPos val="nextTo"/>
        <c:crossAx val="31843840"/>
        <c:crosses val="autoZero"/>
        <c:auto val="1"/>
        <c:lblAlgn val="ctr"/>
        <c:lblOffset val="100"/>
        <c:noMultiLvlLbl val="0"/>
      </c:catAx>
      <c:valAx>
        <c:axId val="31843840"/>
        <c:scaling>
          <c:orientation val="minMax"/>
        </c:scaling>
        <c:delete val="0"/>
        <c:axPos val="l"/>
        <c:majorGridlines/>
        <c:numFmt formatCode="General" sourceLinked="1"/>
        <c:majorTickMark val="none"/>
        <c:minorTickMark val="none"/>
        <c:tickLblPos val="nextTo"/>
        <c:crossAx val="318423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2012-13</c:v>
                </c:pt>
              </c:strCache>
            </c:strRef>
          </c:tx>
          <c:dLbls>
            <c:dLbl>
              <c:idx val="0"/>
              <c:layout>
                <c:manualLayout>
                  <c:x val="-0.36080477719614706"/>
                  <c:y val="0.11106512141280359"/>
                </c:manualLayout>
              </c:layout>
              <c:showLegendKey val="0"/>
              <c:showVal val="0"/>
              <c:showCatName val="1"/>
              <c:showSerName val="0"/>
              <c:showPercent val="1"/>
              <c:showBubbleSize val="0"/>
            </c:dLbl>
            <c:dLbl>
              <c:idx val="3"/>
              <c:layout>
                <c:manualLayout>
                  <c:x val="0.18451413021696336"/>
                  <c:y val="0.10951921572717317"/>
                </c:manualLayout>
              </c:layout>
              <c:showLegendKey val="0"/>
              <c:showVal val="0"/>
              <c:showCatName val="1"/>
              <c:showSerName val="0"/>
              <c:showPercent val="1"/>
              <c:showBubbleSize val="0"/>
            </c:dLbl>
            <c:dLbl>
              <c:idx val="4"/>
              <c:layout>
                <c:manualLayout>
                  <c:x val="5.4404267902266476E-2"/>
                  <c:y val="0.13084250230310615"/>
                </c:manualLayout>
              </c:layout>
              <c:showLegendKey val="0"/>
              <c:showVal val="0"/>
              <c:showCatName val="1"/>
              <c:showSerName val="0"/>
              <c:showPercent val="1"/>
              <c:showBubbleSize val="0"/>
            </c:dLbl>
            <c:numFmt formatCode="0.0%" sourceLinked="0"/>
            <c:showLegendKey val="0"/>
            <c:showVal val="0"/>
            <c:showCatName val="1"/>
            <c:showSerName val="0"/>
            <c:showPercent val="1"/>
            <c:showBubbleSize val="0"/>
            <c:showLeaderLines val="1"/>
          </c:dLbls>
          <c:cat>
            <c:strRef>
              <c:f>Sheet1!$A$2:$A$8</c:f>
              <c:strCache>
                <c:ptCount val="7"/>
                <c:pt idx="0">
                  <c:v>History/Social Science ("a")</c:v>
                </c:pt>
                <c:pt idx="1">
                  <c:v>English ("b")</c:v>
                </c:pt>
                <c:pt idx="2">
                  <c:v>Mathematics ("c")</c:v>
                </c:pt>
                <c:pt idx="3">
                  <c:v>Laboratory Science ("d")</c:v>
                </c:pt>
                <c:pt idx="4">
                  <c:v>Language Other than English ("e")</c:v>
                </c:pt>
                <c:pt idx="5">
                  <c:v>Visual &amp; Performing Arts ("f")</c:v>
                </c:pt>
                <c:pt idx="6">
                  <c:v>College-Preparatory Elective ("g")</c:v>
                </c:pt>
              </c:strCache>
            </c:strRef>
          </c:cat>
          <c:val>
            <c:numRef>
              <c:f>Sheet1!$B$2:$B$8</c:f>
              <c:numCache>
                <c:formatCode>General</c:formatCode>
                <c:ptCount val="7"/>
                <c:pt idx="0">
                  <c:v>5.8257345491388047E-3</c:v>
                </c:pt>
                <c:pt idx="1">
                  <c:v>2.3640661938534278E-3</c:v>
                </c:pt>
                <c:pt idx="2">
                  <c:v>3.5460992907801435E-3</c:v>
                </c:pt>
                <c:pt idx="3">
                  <c:v>0.15155352921310367</c:v>
                </c:pt>
                <c:pt idx="4">
                  <c:v>5.0151975683890543E-2</c:v>
                </c:pt>
                <c:pt idx="5">
                  <c:v>0.4442755825734549</c:v>
                </c:pt>
                <c:pt idx="6">
                  <c:v>0.34228301249577825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0CF8C-D827-467F-9BEA-F12AE4E14E42}" type="doc">
      <dgm:prSet loTypeId="urn:microsoft.com/office/officeart/2005/8/layout/hProcess9" loCatId="process" qsTypeId="urn:microsoft.com/office/officeart/2005/8/quickstyle/simple1#1" qsCatId="simple" csTypeId="urn:microsoft.com/office/officeart/2005/8/colors/colorful5" csCatId="colorful" phldr="1"/>
      <dgm:spPr/>
    </dgm:pt>
    <dgm:pt modelId="{F6291739-E92E-4783-A32A-24183BA61D1B}">
      <dgm:prSet phldrT="[Text]" custT="1"/>
      <dgm:spPr/>
      <dgm:t>
        <a:bodyPr/>
        <a:lstStyle/>
        <a:p>
          <a:r>
            <a:rPr lang="en-US" sz="1300" dirty="0" smtClean="0"/>
            <a:t>New update cycle opens on </a:t>
          </a:r>
          <a:r>
            <a:rPr lang="en-US" sz="1300" b="1" u="sng" dirty="0" smtClean="0"/>
            <a:t>February 1</a:t>
          </a:r>
          <a:r>
            <a:rPr lang="en-US" sz="1300" b="0" u="none" dirty="0" smtClean="0"/>
            <a:t>*</a:t>
          </a:r>
          <a:endParaRPr lang="en-US" sz="1300" b="1" u="sng" dirty="0"/>
        </a:p>
      </dgm:t>
    </dgm:pt>
    <dgm:pt modelId="{B2C61A02-880B-4C5E-8D92-8D9EEDA40E85}" type="parTrans" cxnId="{B7631AE9-0C20-4805-B4BA-21D486BDD4FB}">
      <dgm:prSet/>
      <dgm:spPr/>
      <dgm:t>
        <a:bodyPr/>
        <a:lstStyle/>
        <a:p>
          <a:endParaRPr lang="en-US"/>
        </a:p>
      </dgm:t>
    </dgm:pt>
    <dgm:pt modelId="{51E0B7AF-24B2-4AE7-B427-41930F9CF027}" type="sibTrans" cxnId="{B7631AE9-0C20-4805-B4BA-21D486BDD4FB}">
      <dgm:prSet/>
      <dgm:spPr/>
      <dgm:t>
        <a:bodyPr/>
        <a:lstStyle/>
        <a:p>
          <a:endParaRPr lang="en-US"/>
        </a:p>
      </dgm:t>
    </dgm:pt>
    <dgm:pt modelId="{0404DDF5-ADB3-4D0A-9D50-584D2F741BCF}">
      <dgm:prSet phldrT="[Text]"/>
      <dgm:spPr/>
      <dgm:t>
        <a:bodyPr/>
        <a:lstStyle/>
        <a:p>
          <a:r>
            <a:rPr lang="en-US" b="1" dirty="0" smtClean="0"/>
            <a:t>PHASE 1</a:t>
          </a:r>
        </a:p>
        <a:p>
          <a:r>
            <a:rPr lang="en-US" b="1" dirty="0" smtClean="0"/>
            <a:t>February 1*-June 1</a:t>
          </a:r>
        </a:p>
        <a:p>
          <a:r>
            <a:rPr lang="en-US" dirty="0" smtClean="0"/>
            <a:t>New courses submitted may have up to 2 resubmission opportunities</a:t>
          </a:r>
          <a:endParaRPr lang="en-US" dirty="0"/>
        </a:p>
      </dgm:t>
    </dgm:pt>
    <dgm:pt modelId="{AC37FB1D-C22F-4B01-A371-42955AEB2790}" type="parTrans" cxnId="{FC10ECE2-469C-4DC3-85ED-DC7C5423E032}">
      <dgm:prSet/>
      <dgm:spPr/>
      <dgm:t>
        <a:bodyPr/>
        <a:lstStyle/>
        <a:p>
          <a:endParaRPr lang="en-US"/>
        </a:p>
      </dgm:t>
    </dgm:pt>
    <dgm:pt modelId="{A5EED5BD-65A6-47B3-89E1-6429D0A059BC}" type="sibTrans" cxnId="{FC10ECE2-469C-4DC3-85ED-DC7C5423E032}">
      <dgm:prSet/>
      <dgm:spPr/>
      <dgm:t>
        <a:bodyPr/>
        <a:lstStyle/>
        <a:p>
          <a:endParaRPr lang="en-US"/>
        </a:p>
      </dgm:t>
    </dgm:pt>
    <dgm:pt modelId="{DE6AC580-CD5F-45CD-821E-3D07AEC3589C}">
      <dgm:prSet phldrT="[Text]"/>
      <dgm:spPr/>
      <dgm:t>
        <a:bodyPr/>
        <a:lstStyle/>
        <a:p>
          <a:r>
            <a:rPr lang="en-US" dirty="0" smtClean="0"/>
            <a:t>Update cycle closes on </a:t>
          </a:r>
          <a:r>
            <a:rPr lang="en-US" b="1" u="sng" dirty="0" smtClean="0"/>
            <a:t>September 15</a:t>
          </a:r>
          <a:endParaRPr lang="en-US" b="1" u="sng" dirty="0"/>
        </a:p>
      </dgm:t>
    </dgm:pt>
    <dgm:pt modelId="{2FF7EABF-385B-4FD6-B5A5-6EFACBA4BF8C}" type="parTrans" cxnId="{E57A0FD1-86EB-4B21-A02B-713ACA16640C}">
      <dgm:prSet/>
      <dgm:spPr/>
      <dgm:t>
        <a:bodyPr/>
        <a:lstStyle/>
        <a:p>
          <a:endParaRPr lang="en-US"/>
        </a:p>
      </dgm:t>
    </dgm:pt>
    <dgm:pt modelId="{2DC52A49-73D0-4AE2-BE7C-0816C0C7E16F}" type="sibTrans" cxnId="{E57A0FD1-86EB-4B21-A02B-713ACA16640C}">
      <dgm:prSet/>
      <dgm:spPr/>
      <dgm:t>
        <a:bodyPr/>
        <a:lstStyle/>
        <a:p>
          <a:endParaRPr lang="en-US"/>
        </a:p>
      </dgm:t>
    </dgm:pt>
    <dgm:pt modelId="{EC16CA11-348C-4A94-AF7D-3E10A443D209}">
      <dgm:prSet phldrT="[Text]"/>
      <dgm:spPr/>
      <dgm:t>
        <a:bodyPr/>
        <a:lstStyle/>
        <a:p>
          <a:r>
            <a:rPr lang="en-US" b="1" dirty="0" smtClean="0"/>
            <a:t>PHASE 2</a:t>
          </a:r>
        </a:p>
        <a:p>
          <a:r>
            <a:rPr lang="en-US" b="1" dirty="0" smtClean="0"/>
            <a:t>June 2-</a:t>
          </a:r>
          <a:br>
            <a:rPr lang="en-US" b="1" dirty="0" smtClean="0"/>
          </a:br>
          <a:r>
            <a:rPr lang="en-US" b="1" dirty="0" smtClean="0"/>
            <a:t>August 1</a:t>
          </a:r>
        </a:p>
        <a:p>
          <a:r>
            <a:rPr lang="en-US" dirty="0" smtClean="0"/>
            <a:t>New courses submitted may have only 1 resubmission opportunity</a:t>
          </a:r>
          <a:endParaRPr lang="en-US" dirty="0"/>
        </a:p>
      </dgm:t>
    </dgm:pt>
    <dgm:pt modelId="{5BA1FC07-746F-4A28-9826-50F4E4169A24}" type="parTrans" cxnId="{7E870C91-AD84-4C8A-AC78-694BB96201D5}">
      <dgm:prSet/>
      <dgm:spPr/>
      <dgm:t>
        <a:bodyPr/>
        <a:lstStyle/>
        <a:p>
          <a:endParaRPr lang="en-US"/>
        </a:p>
      </dgm:t>
    </dgm:pt>
    <dgm:pt modelId="{4A68369D-8380-4105-81CD-A73C79872348}" type="sibTrans" cxnId="{7E870C91-AD84-4C8A-AC78-694BB96201D5}">
      <dgm:prSet/>
      <dgm:spPr/>
      <dgm:t>
        <a:bodyPr/>
        <a:lstStyle/>
        <a:p>
          <a:endParaRPr lang="en-US"/>
        </a:p>
      </dgm:t>
    </dgm:pt>
    <dgm:pt modelId="{34326183-7C5C-49E0-92D5-6584B0455A20}">
      <dgm:prSet phldrT="[Text]"/>
      <dgm:spPr/>
      <dgm:t>
        <a:bodyPr/>
        <a:lstStyle/>
        <a:p>
          <a:r>
            <a:rPr lang="en-US" b="1" dirty="0" smtClean="0"/>
            <a:t>PHASE 3</a:t>
          </a:r>
        </a:p>
        <a:p>
          <a:r>
            <a:rPr lang="en-US" b="1" dirty="0" smtClean="0"/>
            <a:t>August 2-September 15</a:t>
          </a:r>
        </a:p>
        <a:p>
          <a:r>
            <a:rPr lang="en-US" dirty="0" smtClean="0"/>
            <a:t>New courses submitted have no opportunity for </a:t>
          </a:r>
          <a:r>
            <a:rPr lang="en-US" u="none" dirty="0" smtClean="0"/>
            <a:t>resubmission</a:t>
          </a:r>
          <a:endParaRPr lang="en-US" dirty="0"/>
        </a:p>
      </dgm:t>
    </dgm:pt>
    <dgm:pt modelId="{FAE3252C-519B-4680-B5C7-91E3BEFCF888}" type="parTrans" cxnId="{2A73A2CB-0115-435F-AA93-DAE3ACA11667}">
      <dgm:prSet/>
      <dgm:spPr/>
      <dgm:t>
        <a:bodyPr/>
        <a:lstStyle/>
        <a:p>
          <a:endParaRPr lang="en-US"/>
        </a:p>
      </dgm:t>
    </dgm:pt>
    <dgm:pt modelId="{327367FA-D2A4-47CE-80C7-1519F81F52E8}" type="sibTrans" cxnId="{2A73A2CB-0115-435F-AA93-DAE3ACA11667}">
      <dgm:prSet/>
      <dgm:spPr/>
      <dgm:t>
        <a:bodyPr/>
        <a:lstStyle/>
        <a:p>
          <a:endParaRPr lang="en-US"/>
        </a:p>
      </dgm:t>
    </dgm:pt>
    <dgm:pt modelId="{B231C636-F1D0-46AA-9E6C-E82221D5CB06}" type="pres">
      <dgm:prSet presAssocID="{CFF0CF8C-D827-467F-9BEA-F12AE4E14E42}" presName="CompostProcess" presStyleCnt="0">
        <dgm:presLayoutVars>
          <dgm:dir/>
          <dgm:resizeHandles val="exact"/>
        </dgm:presLayoutVars>
      </dgm:prSet>
      <dgm:spPr/>
    </dgm:pt>
    <dgm:pt modelId="{38CA062B-26E2-4BDA-8ACC-DABC90326BDC}" type="pres">
      <dgm:prSet presAssocID="{CFF0CF8C-D827-467F-9BEA-F12AE4E14E42}" presName="arrow" presStyleLbl="bgShp" presStyleIdx="0" presStyleCnt="1"/>
      <dgm:spPr/>
      <dgm:t>
        <a:bodyPr/>
        <a:lstStyle/>
        <a:p>
          <a:endParaRPr lang="en-US"/>
        </a:p>
      </dgm:t>
    </dgm:pt>
    <dgm:pt modelId="{4C135390-38A2-4F0B-A820-3DEB96C94AB3}" type="pres">
      <dgm:prSet presAssocID="{CFF0CF8C-D827-467F-9BEA-F12AE4E14E42}" presName="linearProcess" presStyleCnt="0"/>
      <dgm:spPr/>
    </dgm:pt>
    <dgm:pt modelId="{121CACCB-B7B2-45A0-BEB2-F4212768A9A4}" type="pres">
      <dgm:prSet presAssocID="{F6291739-E92E-4783-A32A-24183BA61D1B}" presName="textNode" presStyleLbl="node1" presStyleIdx="0" presStyleCnt="5" custScaleX="103051">
        <dgm:presLayoutVars>
          <dgm:bulletEnabled val="1"/>
        </dgm:presLayoutVars>
      </dgm:prSet>
      <dgm:spPr/>
      <dgm:t>
        <a:bodyPr/>
        <a:lstStyle/>
        <a:p>
          <a:endParaRPr lang="en-US"/>
        </a:p>
      </dgm:t>
    </dgm:pt>
    <dgm:pt modelId="{BC4511F2-73CC-4386-BEC9-3CD3580CA32E}" type="pres">
      <dgm:prSet presAssocID="{51E0B7AF-24B2-4AE7-B427-41930F9CF027}" presName="sibTrans" presStyleCnt="0"/>
      <dgm:spPr/>
    </dgm:pt>
    <dgm:pt modelId="{2B3C81D1-AB0D-4872-BB87-4FBB705EAC90}" type="pres">
      <dgm:prSet presAssocID="{0404DDF5-ADB3-4D0A-9D50-584D2F741BCF}" presName="textNode" presStyleLbl="node1" presStyleIdx="1" presStyleCnt="5">
        <dgm:presLayoutVars>
          <dgm:bulletEnabled val="1"/>
        </dgm:presLayoutVars>
      </dgm:prSet>
      <dgm:spPr/>
      <dgm:t>
        <a:bodyPr/>
        <a:lstStyle/>
        <a:p>
          <a:endParaRPr lang="en-US"/>
        </a:p>
      </dgm:t>
    </dgm:pt>
    <dgm:pt modelId="{6250042F-749F-4B85-A6C5-9BAEC1CB8646}" type="pres">
      <dgm:prSet presAssocID="{A5EED5BD-65A6-47B3-89E1-6429D0A059BC}" presName="sibTrans" presStyleCnt="0"/>
      <dgm:spPr/>
    </dgm:pt>
    <dgm:pt modelId="{11DB7F49-A7EC-4329-A8F5-A749FEA8DC09}" type="pres">
      <dgm:prSet presAssocID="{EC16CA11-348C-4A94-AF7D-3E10A443D209}" presName="textNode" presStyleLbl="node1" presStyleIdx="2" presStyleCnt="5">
        <dgm:presLayoutVars>
          <dgm:bulletEnabled val="1"/>
        </dgm:presLayoutVars>
      </dgm:prSet>
      <dgm:spPr/>
      <dgm:t>
        <a:bodyPr/>
        <a:lstStyle/>
        <a:p>
          <a:endParaRPr lang="en-US"/>
        </a:p>
      </dgm:t>
    </dgm:pt>
    <dgm:pt modelId="{BF19E09D-9867-4080-B94A-D87B789A9689}" type="pres">
      <dgm:prSet presAssocID="{4A68369D-8380-4105-81CD-A73C79872348}" presName="sibTrans" presStyleCnt="0"/>
      <dgm:spPr/>
    </dgm:pt>
    <dgm:pt modelId="{6A002449-0BB9-4AEF-8D19-828F8DC7D991}" type="pres">
      <dgm:prSet presAssocID="{34326183-7C5C-49E0-92D5-6584B0455A20}" presName="textNode" presStyleLbl="node1" presStyleIdx="3" presStyleCnt="5" custScaleX="96678">
        <dgm:presLayoutVars>
          <dgm:bulletEnabled val="1"/>
        </dgm:presLayoutVars>
      </dgm:prSet>
      <dgm:spPr/>
      <dgm:t>
        <a:bodyPr/>
        <a:lstStyle/>
        <a:p>
          <a:endParaRPr lang="en-US"/>
        </a:p>
      </dgm:t>
    </dgm:pt>
    <dgm:pt modelId="{32AE337B-BE24-407C-9EDD-6085EE11EEED}" type="pres">
      <dgm:prSet presAssocID="{327367FA-D2A4-47CE-80C7-1519F81F52E8}" presName="sibTrans" presStyleCnt="0"/>
      <dgm:spPr/>
    </dgm:pt>
    <dgm:pt modelId="{8D87155A-A323-4EF9-90E1-09AC4DDA27EF}" type="pres">
      <dgm:prSet presAssocID="{DE6AC580-CD5F-45CD-821E-3D07AEC3589C}" presName="textNode" presStyleLbl="node1" presStyleIdx="4" presStyleCnt="5">
        <dgm:presLayoutVars>
          <dgm:bulletEnabled val="1"/>
        </dgm:presLayoutVars>
      </dgm:prSet>
      <dgm:spPr/>
      <dgm:t>
        <a:bodyPr/>
        <a:lstStyle/>
        <a:p>
          <a:endParaRPr lang="en-US"/>
        </a:p>
      </dgm:t>
    </dgm:pt>
  </dgm:ptLst>
  <dgm:cxnLst>
    <dgm:cxn modelId="{B7631AE9-0C20-4805-B4BA-21D486BDD4FB}" srcId="{CFF0CF8C-D827-467F-9BEA-F12AE4E14E42}" destId="{F6291739-E92E-4783-A32A-24183BA61D1B}" srcOrd="0" destOrd="0" parTransId="{B2C61A02-880B-4C5E-8D92-8D9EEDA40E85}" sibTransId="{51E0B7AF-24B2-4AE7-B427-41930F9CF027}"/>
    <dgm:cxn modelId="{2A73A2CB-0115-435F-AA93-DAE3ACA11667}" srcId="{CFF0CF8C-D827-467F-9BEA-F12AE4E14E42}" destId="{34326183-7C5C-49E0-92D5-6584B0455A20}" srcOrd="3" destOrd="0" parTransId="{FAE3252C-519B-4680-B5C7-91E3BEFCF888}" sibTransId="{327367FA-D2A4-47CE-80C7-1519F81F52E8}"/>
    <dgm:cxn modelId="{7E870C91-AD84-4C8A-AC78-694BB96201D5}" srcId="{CFF0CF8C-D827-467F-9BEA-F12AE4E14E42}" destId="{EC16CA11-348C-4A94-AF7D-3E10A443D209}" srcOrd="2" destOrd="0" parTransId="{5BA1FC07-746F-4A28-9826-50F4E4169A24}" sibTransId="{4A68369D-8380-4105-81CD-A73C79872348}"/>
    <dgm:cxn modelId="{A9539D05-65F6-4BCC-9DA2-29E19746AD30}" type="presOf" srcId="{34326183-7C5C-49E0-92D5-6584B0455A20}" destId="{6A002449-0BB9-4AEF-8D19-828F8DC7D991}" srcOrd="0" destOrd="0" presId="urn:microsoft.com/office/officeart/2005/8/layout/hProcess9"/>
    <dgm:cxn modelId="{EA761675-6662-4442-A6CB-EDF26190D947}" type="presOf" srcId="{CFF0CF8C-D827-467F-9BEA-F12AE4E14E42}" destId="{B231C636-F1D0-46AA-9E6C-E82221D5CB06}" srcOrd="0" destOrd="0" presId="urn:microsoft.com/office/officeart/2005/8/layout/hProcess9"/>
    <dgm:cxn modelId="{FC10ECE2-469C-4DC3-85ED-DC7C5423E032}" srcId="{CFF0CF8C-D827-467F-9BEA-F12AE4E14E42}" destId="{0404DDF5-ADB3-4D0A-9D50-584D2F741BCF}" srcOrd="1" destOrd="0" parTransId="{AC37FB1D-C22F-4B01-A371-42955AEB2790}" sibTransId="{A5EED5BD-65A6-47B3-89E1-6429D0A059BC}"/>
    <dgm:cxn modelId="{DB58D97B-F6ED-428C-B699-898881659F60}" type="presOf" srcId="{F6291739-E92E-4783-A32A-24183BA61D1B}" destId="{121CACCB-B7B2-45A0-BEB2-F4212768A9A4}" srcOrd="0" destOrd="0" presId="urn:microsoft.com/office/officeart/2005/8/layout/hProcess9"/>
    <dgm:cxn modelId="{E57A0FD1-86EB-4B21-A02B-713ACA16640C}" srcId="{CFF0CF8C-D827-467F-9BEA-F12AE4E14E42}" destId="{DE6AC580-CD5F-45CD-821E-3D07AEC3589C}" srcOrd="4" destOrd="0" parTransId="{2FF7EABF-385B-4FD6-B5A5-6EFACBA4BF8C}" sibTransId="{2DC52A49-73D0-4AE2-BE7C-0816C0C7E16F}"/>
    <dgm:cxn modelId="{0F2BEAFB-1A99-45ED-A45D-D1F57DC7AA4F}" type="presOf" srcId="{DE6AC580-CD5F-45CD-821E-3D07AEC3589C}" destId="{8D87155A-A323-4EF9-90E1-09AC4DDA27EF}" srcOrd="0" destOrd="0" presId="urn:microsoft.com/office/officeart/2005/8/layout/hProcess9"/>
    <dgm:cxn modelId="{E60B2ACE-E0AE-4EC2-851E-725727DC784D}" type="presOf" srcId="{0404DDF5-ADB3-4D0A-9D50-584D2F741BCF}" destId="{2B3C81D1-AB0D-4872-BB87-4FBB705EAC90}" srcOrd="0" destOrd="0" presId="urn:microsoft.com/office/officeart/2005/8/layout/hProcess9"/>
    <dgm:cxn modelId="{0F62EA0E-3409-4E1E-BADB-66B7255DF970}" type="presOf" srcId="{EC16CA11-348C-4A94-AF7D-3E10A443D209}" destId="{11DB7F49-A7EC-4329-A8F5-A749FEA8DC09}" srcOrd="0" destOrd="0" presId="urn:microsoft.com/office/officeart/2005/8/layout/hProcess9"/>
    <dgm:cxn modelId="{2E829A47-7441-461C-84DC-0FA4C53B5F87}" type="presParOf" srcId="{B231C636-F1D0-46AA-9E6C-E82221D5CB06}" destId="{38CA062B-26E2-4BDA-8ACC-DABC90326BDC}" srcOrd="0" destOrd="0" presId="urn:microsoft.com/office/officeart/2005/8/layout/hProcess9"/>
    <dgm:cxn modelId="{BB8D7F55-5FC9-4D58-A647-D6220F472C09}" type="presParOf" srcId="{B231C636-F1D0-46AA-9E6C-E82221D5CB06}" destId="{4C135390-38A2-4F0B-A820-3DEB96C94AB3}" srcOrd="1" destOrd="0" presId="urn:microsoft.com/office/officeart/2005/8/layout/hProcess9"/>
    <dgm:cxn modelId="{BB88DFC3-0ADE-4097-B806-118CDC198BAD}" type="presParOf" srcId="{4C135390-38A2-4F0B-A820-3DEB96C94AB3}" destId="{121CACCB-B7B2-45A0-BEB2-F4212768A9A4}" srcOrd="0" destOrd="0" presId="urn:microsoft.com/office/officeart/2005/8/layout/hProcess9"/>
    <dgm:cxn modelId="{E95A84E3-0DA5-4ADD-8AA5-E721A910173A}" type="presParOf" srcId="{4C135390-38A2-4F0B-A820-3DEB96C94AB3}" destId="{BC4511F2-73CC-4386-BEC9-3CD3580CA32E}" srcOrd="1" destOrd="0" presId="urn:microsoft.com/office/officeart/2005/8/layout/hProcess9"/>
    <dgm:cxn modelId="{B5DB0111-4786-4A53-91E3-B09E69B91751}" type="presParOf" srcId="{4C135390-38A2-4F0B-A820-3DEB96C94AB3}" destId="{2B3C81D1-AB0D-4872-BB87-4FBB705EAC90}" srcOrd="2" destOrd="0" presId="urn:microsoft.com/office/officeart/2005/8/layout/hProcess9"/>
    <dgm:cxn modelId="{B3AE8CF9-EE88-4F68-8412-AAFF03090062}" type="presParOf" srcId="{4C135390-38A2-4F0B-A820-3DEB96C94AB3}" destId="{6250042F-749F-4B85-A6C5-9BAEC1CB8646}" srcOrd="3" destOrd="0" presId="urn:microsoft.com/office/officeart/2005/8/layout/hProcess9"/>
    <dgm:cxn modelId="{7B660F1F-ACF9-415A-A047-A890757A0FFA}" type="presParOf" srcId="{4C135390-38A2-4F0B-A820-3DEB96C94AB3}" destId="{11DB7F49-A7EC-4329-A8F5-A749FEA8DC09}" srcOrd="4" destOrd="0" presId="urn:microsoft.com/office/officeart/2005/8/layout/hProcess9"/>
    <dgm:cxn modelId="{0610F747-6C18-460A-9636-FE34F59FCC51}" type="presParOf" srcId="{4C135390-38A2-4F0B-A820-3DEB96C94AB3}" destId="{BF19E09D-9867-4080-B94A-D87B789A9689}" srcOrd="5" destOrd="0" presId="urn:microsoft.com/office/officeart/2005/8/layout/hProcess9"/>
    <dgm:cxn modelId="{54D3E0FD-D818-4875-8087-AAF77454B78E}" type="presParOf" srcId="{4C135390-38A2-4F0B-A820-3DEB96C94AB3}" destId="{6A002449-0BB9-4AEF-8D19-828F8DC7D991}" srcOrd="6" destOrd="0" presId="urn:microsoft.com/office/officeart/2005/8/layout/hProcess9"/>
    <dgm:cxn modelId="{322E4C48-B6DB-4B48-8B76-0D4C5C69EE68}" type="presParOf" srcId="{4C135390-38A2-4F0B-A820-3DEB96C94AB3}" destId="{32AE337B-BE24-407C-9EDD-6085EE11EEED}" srcOrd="7" destOrd="0" presId="urn:microsoft.com/office/officeart/2005/8/layout/hProcess9"/>
    <dgm:cxn modelId="{39488CC9-1260-4E1E-949E-DECF7073F293}" type="presParOf" srcId="{4C135390-38A2-4F0B-A820-3DEB96C94AB3}" destId="{8D87155A-A323-4EF9-90E1-09AC4DDA27E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CBBD65-146B-EC4C-83B5-8EBFCB408712}" type="datetimeFigureOut">
              <a:rPr lang="en-US" smtClean="0"/>
              <a:pPr/>
              <a:t>3/8/2013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C9DDE9-F6B5-BA4A-B655-C30707047FB1}" type="slidenum">
              <a:rPr lang="en-US" smtClean="0"/>
              <a:pPr/>
              <a:t>‹#›</a:t>
            </a:fld>
            <a:endParaRPr lang="en-US"/>
          </a:p>
        </p:txBody>
      </p:sp>
    </p:spTree>
    <p:extLst>
      <p:ext uri="{BB962C8B-B14F-4D97-AF65-F5344CB8AC3E}">
        <p14:creationId xmlns:p14="http://schemas.microsoft.com/office/powerpoint/2010/main" val="9714970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6CC86-58EB-5F4B-A4A2-39B6E15C8016}" type="datetimeFigureOut">
              <a:rPr lang="en-US"/>
              <a:pPr/>
              <a:t>3/8/2013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D5646-A00B-3942-B201-4EB41B9B77BE}" type="slidenum">
              <a:rPr/>
              <a:pPr/>
              <a:t>‹#›</a:t>
            </a:fld>
            <a:endParaRPr lang="en-US"/>
          </a:p>
        </p:txBody>
      </p:sp>
    </p:spTree>
    <p:extLst>
      <p:ext uri="{BB962C8B-B14F-4D97-AF65-F5344CB8AC3E}">
        <p14:creationId xmlns:p14="http://schemas.microsoft.com/office/powerpoint/2010/main" val="10707186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81"/>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9674" y="4343400"/>
            <a:ext cx="6378651" cy="4650698"/>
          </a:xfrm>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2D5646-A00B-3942-B201-4EB41B9B77BE}"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3CB6DB58-626C-49C2-BADE-E1C07A582A0D}"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3CB6DB58-626C-49C2-BADE-E1C07A582A0D}"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sym typeface="Wingdings" pitchFamily="2" charset="2"/>
            </a:endParaRPr>
          </a:p>
        </p:txBody>
      </p:sp>
      <p:sp>
        <p:nvSpPr>
          <p:cNvPr id="4" name="Slide Number Placeholder 3"/>
          <p:cNvSpPr>
            <a:spLocks noGrp="1"/>
          </p:cNvSpPr>
          <p:nvPr>
            <p:ph type="sldNum" sz="quarter" idx="10"/>
          </p:nvPr>
        </p:nvSpPr>
        <p:spPr/>
        <p:txBody>
          <a:bodyPr/>
          <a:lstStyle/>
          <a:p>
            <a:fld id="{3CB6DB58-626C-49C2-BADE-E1C07A582A0D}"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60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2D5646-A00B-3942-B201-4EB41B9B77B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B6DB58-626C-49C2-BADE-E1C07A582A0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81">
              <a:buFont typeface="Wingdings" pitchFamily="2" charset="2"/>
              <a:buChar char="§"/>
            </a:pPr>
            <a:endParaRPr lang="en-US" dirty="0" smtClean="0"/>
          </a:p>
        </p:txBody>
      </p:sp>
      <p:sp>
        <p:nvSpPr>
          <p:cNvPr id="4" name="Slide Number Placeholder 3"/>
          <p:cNvSpPr>
            <a:spLocks noGrp="1"/>
          </p:cNvSpPr>
          <p:nvPr>
            <p:ph type="sldNum" sz="quarter" idx="10"/>
          </p:nvPr>
        </p:nvSpPr>
        <p:spPr/>
        <p:txBody>
          <a:bodyPr/>
          <a:lstStyle/>
          <a:p>
            <a:fld id="{3CB6DB58-626C-49C2-BADE-E1C07A582A0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661720"/>
          </a:xfrm>
        </p:spPr>
        <p:txBody>
          <a:bodyPr/>
          <a:lstStyle>
            <a:lvl1pPr algn="ct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463526"/>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p:cNvPicPr>
            <a:picLocks noChangeAspect="1"/>
          </p:cNvPicPr>
          <p:nvPr/>
        </p:nvPicPr>
        <p:blipFill>
          <a:blip r:embed="rId2"/>
          <a:stretch>
            <a:fillRect/>
          </a:stretch>
        </p:blipFill>
        <p:spPr>
          <a:xfrm>
            <a:off x="6646058" y="391701"/>
            <a:ext cx="2010923" cy="900363"/>
          </a:xfrm>
          <a:prstGeom prst="rect">
            <a:avLst/>
          </a:prstGeom>
        </p:spPr>
      </p:pic>
      <p:sp>
        <p:nvSpPr>
          <p:cNvPr id="10" name="Subtitle 2"/>
          <p:cNvSpPr txBox="1">
            <a:spLocks/>
          </p:cNvSpPr>
          <p:nvPr userDrawn="1"/>
        </p:nvSpPr>
        <p:spPr>
          <a:xfrm>
            <a:off x="120770" y="5840084"/>
            <a:ext cx="8911087" cy="776376"/>
          </a:xfrm>
          <a:prstGeom prst="rect">
            <a:avLst/>
          </a:prstGeom>
          <a:solidFill>
            <a:schemeClr val="bg1"/>
          </a:solidFill>
          <a:ln>
            <a:solidFill>
              <a:schemeClr val="bg1"/>
            </a:solidFill>
          </a:ln>
          <a:effectLst>
            <a:outerShdw blurRad="50800" dist="38100" dir="5400000" algn="t" rotWithShape="0">
              <a:prstClr val="black">
                <a:alpha val="40000"/>
              </a:prstClr>
            </a:outerShdw>
          </a:effectLst>
          <a:scene3d>
            <a:camera prst="orthographicFront"/>
            <a:lightRig rig="threePt" dir="t"/>
          </a:scene3d>
          <a:sp3d contourW="12700">
            <a:bevelT/>
            <a:bevelB/>
            <a:contourClr>
              <a:schemeClr val="bg1"/>
            </a:contourClr>
          </a:sp3d>
        </p:spPr>
        <p:txBody>
          <a:bodyPr vert="horz" lIns="0" tIns="0" rIns="91440" bIns="45720" rtlCol="0" anchor="ctr" anchorCtr="1">
            <a:normAutofit/>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ctr" defTabSz="457200" rtl="0" eaLnBrk="1" fontAlgn="auto" latinLnBrk="0" hangingPunct="1">
              <a:lnSpc>
                <a:spcPct val="100000"/>
              </a:lnSpc>
              <a:spcBef>
                <a:spcPct val="20000"/>
              </a:spcBef>
              <a:spcAft>
                <a:spcPts val="0"/>
              </a:spcAft>
              <a:buClrTx/>
              <a:buSzTx/>
              <a:buFont typeface="Wingdings" pitchFamily="2" charset="2"/>
              <a:buNone/>
              <a:tabLst/>
              <a:defRPr/>
            </a:pPr>
            <a:endParaRPr kumimoji="0" lang="en-US" sz="2000" b="0" i="0" u="none" strike="noStrike" kern="1200" cap="none" spc="0" normalizeH="0" baseline="0" noProof="0" dirty="0">
              <a:ln>
                <a:noFill/>
              </a:ln>
              <a:solidFill>
                <a:schemeClr val="tx2"/>
              </a:solidFill>
              <a:effectLst/>
              <a:uLnTx/>
              <a:uFillTx/>
              <a:latin typeface="Arial"/>
              <a:ea typeface="+mn-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p:bg>
      <p:bgRef idx="1001">
        <a:schemeClr val="bg2"/>
      </p:bgRef>
    </p:bg>
    <p:spTree>
      <p:nvGrpSpPr>
        <p:cNvPr id="1" name=""/>
        <p:cNvGrpSpPr/>
        <p:nvPr/>
      </p:nvGrpSpPr>
      <p:grpSpPr>
        <a:xfrm>
          <a:off x="0" y="0"/>
          <a:ext cx="0" cy="0"/>
          <a:chOff x="0" y="0"/>
          <a:chExt cx="0" cy="0"/>
        </a:xfrm>
      </p:grpSpPr>
      <p:cxnSp>
        <p:nvCxnSpPr>
          <p:cNvPr id="10" name="Straight Connector 9"/>
          <p:cNvCxnSpPr/>
          <p:nvPr userDrawn="1"/>
        </p:nvCxnSpPr>
        <p:spPr>
          <a:xfrm>
            <a:off x="457200" y="6143568"/>
            <a:ext cx="8196317" cy="0"/>
          </a:xfrm>
          <a:prstGeom prst="line">
            <a:avLst/>
          </a:prstGeom>
          <a:ln w="190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a:spLocks noGrp="1"/>
          </p:cNvSpPr>
          <p:nvPr>
            <p:ph type="sldNum" sz="quarter" idx="12"/>
          </p:nvPr>
        </p:nvSpPr>
        <p:spPr>
          <a:xfrm>
            <a:off x="8600685" y="6397840"/>
            <a:ext cx="273340" cy="138499"/>
          </a:xfrm>
          <a:prstGeom prst="rect">
            <a:avLst/>
          </a:prstGeom>
        </p:spPr>
        <p:txBody>
          <a:bodyPr wrap="square" lIns="0" tIns="0" rIns="0" bIns="0" anchor="t" anchorCtr="0">
            <a:spAutoFit/>
          </a:bodyPr>
          <a:lstStyle>
            <a:lvl1pPr>
              <a:defRPr sz="900" baseline="0">
                <a:solidFill>
                  <a:schemeClr val="bg2">
                    <a:lumMod val="50000"/>
                  </a:schemeClr>
                </a:solidFill>
                <a:latin typeface="Arial"/>
              </a:defRPr>
            </a:lvl1pPr>
          </a:lstStyle>
          <a:p>
            <a:fld id="{0FE39AC3-0E75-AD46-AE71-AE18BB921AE3}" type="slidenum">
              <a:rPr lang="en-US" smtClean="0"/>
              <a:pPr/>
              <a:t>‹#›</a:t>
            </a:fld>
            <a:endParaRPr lang="en-US" dirty="0"/>
          </a:p>
        </p:txBody>
      </p:sp>
      <p:pic>
        <p:nvPicPr>
          <p:cNvPr id="15" name="Picture 14"/>
          <p:cNvPicPr>
            <a:picLocks noChangeAspect="1"/>
          </p:cNvPicPr>
          <p:nvPr userDrawn="1"/>
        </p:nvPicPr>
        <p:blipFill>
          <a:blip r:embed="rId2"/>
          <a:stretch>
            <a:fillRect/>
          </a:stretch>
        </p:blipFill>
        <p:spPr>
          <a:xfrm>
            <a:off x="706799" y="6321943"/>
            <a:ext cx="576662" cy="274320"/>
          </a:xfrm>
          <a:prstGeom prst="rect">
            <a:avLst/>
          </a:prstGeom>
        </p:spPr>
      </p:pic>
      <p:sp>
        <p:nvSpPr>
          <p:cNvPr id="9" name="Content Placeholder 5"/>
          <p:cNvSpPr>
            <a:spLocks noGrp="1"/>
          </p:cNvSpPr>
          <p:nvPr>
            <p:ph sz="quarter" idx="14" hasCustomPrompt="1"/>
          </p:nvPr>
        </p:nvSpPr>
        <p:spPr>
          <a:xfrm>
            <a:off x="437628" y="439949"/>
            <a:ext cx="8162908" cy="504754"/>
          </a:xfrm>
          <a:prstGeom prst="rect">
            <a:avLst/>
          </a:prstGeom>
        </p:spPr>
        <p:txBody>
          <a:bodyPr wrap="square" lIns="0" tIns="0" rIns="0" bIns="0">
            <a:spAutoFit/>
          </a:bodyPr>
          <a:lstStyle>
            <a:lvl1pPr marL="0" indent="0" algn="ctr">
              <a:lnSpc>
                <a:spcPct val="82000"/>
              </a:lnSpc>
              <a:buNone/>
              <a:defRPr lang="en-US" sz="4000" b="0" i="0" baseline="0" smtClean="0">
                <a:solidFill>
                  <a:schemeClr val="tx1"/>
                </a:solidFill>
                <a:latin typeface="Arial"/>
                <a:cs typeface="Kievit Offc Pro Medium"/>
              </a:defRPr>
            </a:lvl1pPr>
            <a:lvl2pPr>
              <a:defRPr sz="2000">
                <a:solidFill>
                  <a:srgbClr val="0F7FC5"/>
                </a:solidFill>
              </a:defRPr>
            </a:lvl2pPr>
            <a:lvl3pPr>
              <a:defRPr sz="1800">
                <a:solidFill>
                  <a:srgbClr val="0F7FC5"/>
                </a:solidFill>
              </a:defRPr>
            </a:lvl3pPr>
            <a:lvl4pPr>
              <a:defRPr sz="1600">
                <a:solidFill>
                  <a:srgbClr val="0F7FC5"/>
                </a:solidFill>
              </a:defRPr>
            </a:lvl4pPr>
            <a:lvl5pPr>
              <a:defRPr sz="1600">
                <a:solidFill>
                  <a:srgbClr val="0F7FC5"/>
                </a:solidFill>
              </a:defRPr>
            </a:lvl5pPr>
            <a:lvl6pPr>
              <a:defRPr sz="1600"/>
            </a:lvl6pPr>
            <a:lvl7pPr>
              <a:defRPr sz="1600"/>
            </a:lvl7pPr>
            <a:lvl8pPr>
              <a:defRPr sz="1600"/>
            </a:lvl8pPr>
            <a:lvl9pPr>
              <a:defRPr sz="1600"/>
            </a:lvl9pPr>
          </a:lstStyle>
          <a:p>
            <a:pPr lvl="0"/>
            <a:r>
              <a:rPr lang="en-US" dirty="0" smtClean="0"/>
              <a:t>Title of Slide Goes Here</a:t>
            </a:r>
          </a:p>
        </p:txBody>
      </p:sp>
      <p:sp>
        <p:nvSpPr>
          <p:cNvPr id="13" name="Content Placeholder 5"/>
          <p:cNvSpPr>
            <a:spLocks noGrp="1"/>
          </p:cNvSpPr>
          <p:nvPr>
            <p:ph sz="quarter" idx="15" hasCustomPrompt="1"/>
          </p:nvPr>
        </p:nvSpPr>
        <p:spPr>
          <a:xfrm>
            <a:off x="477885" y="1403232"/>
            <a:ext cx="8162908" cy="738664"/>
          </a:xfrm>
          <a:prstGeom prst="rect">
            <a:avLst/>
          </a:prstGeom>
        </p:spPr>
        <p:txBody>
          <a:bodyPr wrap="square" lIns="0" tIns="0" rIns="0" bIns="0">
            <a:spAutoFit/>
          </a:bodyPr>
          <a:lstStyle>
            <a:lvl1pPr marL="228600" indent="-228600" algn="l">
              <a:lnSpc>
                <a:spcPct val="100000"/>
              </a:lnSpc>
              <a:spcBef>
                <a:spcPts val="600"/>
              </a:spcBef>
              <a:spcAft>
                <a:spcPts val="0"/>
              </a:spcAft>
              <a:buClr>
                <a:schemeClr val="tx1"/>
              </a:buClr>
              <a:buFont typeface="Wingdings" pitchFamily="2" charset="2"/>
              <a:buChar char="§"/>
              <a:defRPr lang="en-US" sz="2400" b="0" i="0" baseline="0" smtClean="0">
                <a:solidFill>
                  <a:srgbClr val="666666"/>
                </a:solidFill>
                <a:latin typeface="Arial"/>
                <a:cs typeface="Kievit Offc Pro Medium"/>
              </a:defRPr>
            </a:lvl1pPr>
            <a:lvl2pPr>
              <a:defRPr sz="2000">
                <a:solidFill>
                  <a:srgbClr val="0F7FC5"/>
                </a:solidFill>
              </a:defRPr>
            </a:lvl2pPr>
            <a:lvl3pPr>
              <a:defRPr sz="1800">
                <a:solidFill>
                  <a:srgbClr val="0F7FC5"/>
                </a:solidFill>
              </a:defRPr>
            </a:lvl3pPr>
            <a:lvl4pPr>
              <a:defRPr sz="1600">
                <a:solidFill>
                  <a:srgbClr val="0F7FC5"/>
                </a:solidFill>
              </a:defRPr>
            </a:lvl4pPr>
            <a:lvl5pPr>
              <a:defRPr sz="1600">
                <a:solidFill>
                  <a:srgbClr val="0F7FC5"/>
                </a:solidFill>
              </a:defRPr>
            </a:lvl5pPr>
            <a:lvl6pPr>
              <a:defRPr sz="1600"/>
            </a:lvl6pPr>
            <a:lvl7pPr>
              <a:defRPr sz="1600"/>
            </a:lvl7pPr>
            <a:lvl8pPr>
              <a:defRPr sz="1600"/>
            </a:lvl8pPr>
            <a:lvl9pPr>
              <a:defRPr sz="1600"/>
            </a:lvl9pPr>
          </a:lstStyle>
          <a:p>
            <a:pPr lvl="0"/>
            <a:r>
              <a:rPr lang="en-US" dirty="0" smtClean="0"/>
              <a:t>Bullet point goes here and here and here and here and here</a:t>
            </a:r>
          </a:p>
        </p:txBody>
      </p:sp>
    </p:spTree>
    <p:extLst>
      <p:ext uri="{BB962C8B-B14F-4D97-AF65-F5344CB8AC3E}">
        <p14:creationId xmlns:p14="http://schemas.microsoft.com/office/powerpoint/2010/main" val="167910233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457200"/>
            <a:ext cx="8229600" cy="661720"/>
          </a:xfrm>
          <a:prstGeom prst="rect">
            <a:avLst/>
          </a:prstGeom>
        </p:spPr>
        <p:txBody>
          <a:bodyPr vert="horz" lIns="0" tIns="0" rIns="91440" bIns="45720" rtlCol="0" anchor="t" anchorCtr="0">
            <a:spAutoFit/>
          </a:bodyPr>
          <a:lstStyle/>
          <a:p>
            <a:r>
              <a:rPr lang="en-US" dirty="0"/>
              <a:t>Click to edit Master title </a:t>
            </a:r>
            <a:r>
              <a:rPr lang="en-US" dirty="0" smtClean="0"/>
              <a:t>style</a:t>
            </a:r>
            <a:endParaRPr lang="en-US" dirty="0"/>
          </a:p>
        </p:txBody>
      </p:sp>
      <p:sp>
        <p:nvSpPr>
          <p:cNvPr id="8" name="Text Placeholder 2"/>
          <p:cNvSpPr>
            <a:spLocks noGrp="1"/>
          </p:cNvSpPr>
          <p:nvPr>
            <p:ph type="body" idx="1"/>
          </p:nvPr>
        </p:nvSpPr>
        <p:spPr>
          <a:xfrm>
            <a:off x="457200" y="2167128"/>
            <a:ext cx="8229600" cy="3621197"/>
          </a:xfrm>
          <a:prstGeom prst="rect">
            <a:avLst/>
          </a:prstGeom>
        </p:spPr>
        <p:txBody>
          <a:bodyPr vert="horz" lIns="0" tIns="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78" r:id="rId1"/>
    <p:sldLayoutId id="2147483669" r:id="rId2"/>
  </p:sldLayoutIdLst>
  <p:hf hdr="0" ftr="0"/>
  <p:txStyles>
    <p:titleStyle>
      <a:lvl1pPr algn="ctr" defTabSz="457200" rtl="0" eaLnBrk="1" latinLnBrk="0" hangingPunct="1">
        <a:spcBef>
          <a:spcPct val="0"/>
        </a:spcBef>
        <a:buNone/>
        <a:defRPr sz="4000" b="0" i="0" kern="1200">
          <a:solidFill>
            <a:schemeClr val="bg2">
              <a:lumMod val="75000"/>
              <a:lumOff val="25000"/>
            </a:schemeClr>
          </a:solidFill>
          <a:latin typeface="Arial"/>
          <a:ea typeface="+mj-ea"/>
          <a:cs typeface="Kievit Offc Pro Medium"/>
        </a:defRPr>
      </a:lvl1pPr>
    </p:titleStyle>
    <p:bodyStyle>
      <a:lvl1pPr marL="342900" indent="-342900" algn="l" defTabSz="457200" rtl="0" eaLnBrk="1" latinLnBrk="0" hangingPunct="1">
        <a:spcBef>
          <a:spcPct val="20000"/>
        </a:spcBef>
        <a:buFont typeface="Wingdings" pitchFamily="2" charset="2"/>
        <a:buChar char="§"/>
        <a:defRPr sz="2400" b="0" i="0" kern="1200">
          <a:solidFill>
            <a:srgbClr val="666666"/>
          </a:solidFill>
          <a:latin typeface="Arial"/>
          <a:ea typeface="+mn-ea"/>
          <a:cs typeface="Arial"/>
        </a:defRPr>
      </a:lvl1pPr>
      <a:lvl2pPr marL="742950" indent="-285750" algn="l" defTabSz="457200" rtl="0" eaLnBrk="1" latinLnBrk="0" hangingPunct="1">
        <a:spcBef>
          <a:spcPct val="20000"/>
        </a:spcBef>
        <a:buFont typeface="Arial"/>
        <a:buChar char="–"/>
        <a:defRPr sz="2200" b="0" i="0" kern="1200">
          <a:solidFill>
            <a:srgbClr val="666666"/>
          </a:solidFill>
          <a:latin typeface="Arial"/>
          <a:ea typeface="+mn-ea"/>
          <a:cs typeface="Arial"/>
        </a:defRPr>
      </a:lvl2pPr>
      <a:lvl3pPr marL="1143000" indent="-228600" algn="l" defTabSz="457200" rtl="0" eaLnBrk="1" latinLnBrk="0" hangingPunct="1">
        <a:spcBef>
          <a:spcPct val="20000"/>
        </a:spcBef>
        <a:buFont typeface="Wingdings" pitchFamily="2" charset="2"/>
        <a:buChar char="§"/>
        <a:defRPr sz="2000" b="0" i="0" kern="1200">
          <a:solidFill>
            <a:srgbClr val="666666"/>
          </a:solidFill>
          <a:latin typeface="Arial"/>
          <a:ea typeface="+mn-ea"/>
          <a:cs typeface="Arial"/>
        </a:defRPr>
      </a:lvl3pPr>
      <a:lvl4pPr marL="1600200" indent="-228600" algn="l" defTabSz="457200" rtl="0" eaLnBrk="1" latinLnBrk="0" hangingPunct="1">
        <a:spcBef>
          <a:spcPct val="20000"/>
        </a:spcBef>
        <a:buFont typeface="Arial"/>
        <a:buChar char="–"/>
        <a:defRPr sz="1800" b="0" i="0" kern="1200">
          <a:solidFill>
            <a:srgbClr val="666666"/>
          </a:solidFill>
          <a:latin typeface="Arial"/>
          <a:ea typeface="+mn-ea"/>
          <a:cs typeface="Arial"/>
        </a:defRPr>
      </a:lvl4pPr>
      <a:lvl5pPr marL="2057400" indent="-228600" algn="l" defTabSz="457200" rtl="0" eaLnBrk="1" latinLnBrk="0" hangingPunct="1">
        <a:spcBef>
          <a:spcPct val="20000"/>
        </a:spcBef>
        <a:buFont typeface="Arial"/>
        <a:buChar char="»"/>
        <a:defRPr sz="1600" b="0" i="0" kern="1200">
          <a:solidFill>
            <a:srgbClr val="666666"/>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ucci.ucop.edu/ucci-institutes/upcoming-institute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orways.ucop.edu/updat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ucop.edu/agguide" TargetMode="External"/><Relationship Id="rId4" Type="http://schemas.openxmlformats.org/officeDocument/2006/relationships/hyperlink" Target="https://doorways.ucop.edu/lis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cop.edu/agguide/a-g-requirements/index.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ucop.edu/agguide/updating-your-course-list/submitting-courses/course-evaluation/index.html" TargetMode="External"/><Relationship Id="rId4" Type="http://schemas.openxmlformats.org/officeDocument/2006/relationships/hyperlink" Target="http://www.ucop.edu/agguide/career-technical-education/course-criteri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hsupdate@ucop.edu"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hyperlink" Target="mailto:askuc@ucop.edu"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600164"/>
          </a:xfrm>
        </p:spPr>
        <p:txBody>
          <a:bodyPr/>
          <a:lstStyle/>
          <a:p>
            <a:r>
              <a:rPr lang="en-US" sz="3600" dirty="0" smtClean="0"/>
              <a:t>Advanced Understanding of UC’s A-G</a:t>
            </a:r>
            <a:endParaRPr lang="en-US" sz="3600" dirty="0"/>
          </a:p>
        </p:txBody>
      </p:sp>
      <p:sp>
        <p:nvSpPr>
          <p:cNvPr id="3" name="Subtitle 2"/>
          <p:cNvSpPr>
            <a:spLocks noGrp="1"/>
          </p:cNvSpPr>
          <p:nvPr>
            <p:ph type="subTitle" idx="1"/>
          </p:nvPr>
        </p:nvSpPr>
        <p:spPr>
          <a:xfrm>
            <a:off x="1371600" y="3022161"/>
            <a:ext cx="6400800" cy="2455817"/>
          </a:xfrm>
        </p:spPr>
        <p:txBody>
          <a:bodyPr>
            <a:noAutofit/>
          </a:bodyPr>
          <a:lstStyle/>
          <a:p>
            <a:r>
              <a:rPr lang="en-US" sz="2200" dirty="0" smtClean="0"/>
              <a:t>Monica H. Lin, Ph.D.</a:t>
            </a:r>
          </a:p>
          <a:p>
            <a:r>
              <a:rPr lang="en-US" sz="2200" dirty="0" smtClean="0"/>
              <a:t>Associate Director of Undergraduate Admissions</a:t>
            </a:r>
          </a:p>
          <a:p>
            <a:endParaRPr lang="en-US" sz="1000" dirty="0" smtClean="0"/>
          </a:p>
          <a:p>
            <a:r>
              <a:rPr lang="en-US" sz="2200" dirty="0" smtClean="0"/>
              <a:t>Nina Costales</a:t>
            </a:r>
          </a:p>
          <a:p>
            <a:r>
              <a:rPr lang="en-US" sz="2200" dirty="0" smtClean="0"/>
              <a:t>High School Articulation Coordinator</a:t>
            </a:r>
          </a:p>
          <a:p>
            <a:endParaRPr lang="en-US" sz="1000" dirty="0" smtClean="0"/>
          </a:p>
          <a:p>
            <a:r>
              <a:rPr lang="en-US" sz="2200" dirty="0" smtClean="0"/>
              <a:t>University of California | Office of the President</a:t>
            </a:r>
          </a:p>
        </p:txBody>
      </p:sp>
      <p:sp>
        <p:nvSpPr>
          <p:cNvPr id="4" name="TextBox 3"/>
          <p:cNvSpPr txBox="1"/>
          <p:nvPr/>
        </p:nvSpPr>
        <p:spPr>
          <a:xfrm>
            <a:off x="1541417" y="5947951"/>
            <a:ext cx="6061166" cy="584775"/>
          </a:xfrm>
          <a:prstGeom prst="rect">
            <a:avLst/>
          </a:prstGeom>
          <a:noFill/>
        </p:spPr>
        <p:txBody>
          <a:bodyPr wrap="square" rtlCol="0">
            <a:spAutoFit/>
          </a:bodyPr>
          <a:lstStyle/>
          <a:p>
            <a:pPr algn="ctr"/>
            <a:r>
              <a:rPr lang="en-US" sz="1600" dirty="0" smtClean="0">
                <a:solidFill>
                  <a:schemeClr val="tx2"/>
                </a:solidFill>
              </a:rPr>
              <a:t>Educating for Careers Conference</a:t>
            </a:r>
          </a:p>
          <a:p>
            <a:pPr algn="ctr"/>
            <a:r>
              <a:rPr lang="en-US" sz="1600" dirty="0" smtClean="0">
                <a:solidFill>
                  <a:schemeClr val="tx2"/>
                </a:solidFill>
              </a:rPr>
              <a:t>March 10, 2013</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10</a:t>
            </a:fld>
            <a:endParaRPr lang="en-US" dirty="0"/>
          </a:p>
        </p:txBody>
      </p:sp>
      <p:sp>
        <p:nvSpPr>
          <p:cNvPr id="3" name="Content Placeholder 2"/>
          <p:cNvSpPr>
            <a:spLocks noGrp="1"/>
          </p:cNvSpPr>
          <p:nvPr>
            <p:ph sz="quarter" idx="14"/>
          </p:nvPr>
        </p:nvSpPr>
        <p:spPr/>
        <p:txBody>
          <a:bodyPr/>
          <a:lstStyle/>
          <a:p>
            <a:r>
              <a:rPr lang="en-US" dirty="0" smtClean="0"/>
              <a:t>UC’s CTE Goals for the Future</a:t>
            </a:r>
            <a:endParaRPr lang="en-US" dirty="0"/>
          </a:p>
        </p:txBody>
      </p:sp>
      <p:sp>
        <p:nvSpPr>
          <p:cNvPr id="4" name="Content Placeholder 3"/>
          <p:cNvSpPr>
            <a:spLocks noGrp="1"/>
          </p:cNvSpPr>
          <p:nvPr>
            <p:ph sz="quarter" idx="15"/>
          </p:nvPr>
        </p:nvSpPr>
        <p:spPr>
          <a:xfrm>
            <a:off x="477885" y="1403232"/>
            <a:ext cx="8162908" cy="2831544"/>
          </a:xfrm>
        </p:spPr>
        <p:txBody>
          <a:bodyPr/>
          <a:lstStyle/>
          <a:p>
            <a:r>
              <a:rPr lang="en-US" dirty="0" smtClean="0"/>
              <a:t>Approve more CTE courses in English, math, and history</a:t>
            </a:r>
          </a:p>
          <a:p>
            <a:endParaRPr lang="en-US" sz="1000" dirty="0" smtClean="0"/>
          </a:p>
          <a:p>
            <a:r>
              <a:rPr lang="en-US" dirty="0" smtClean="0"/>
              <a:t>Approve a variety of “a-g” courses in all industry sectors</a:t>
            </a:r>
          </a:p>
          <a:p>
            <a:endParaRPr lang="en-US" sz="1000" dirty="0" smtClean="0"/>
          </a:p>
          <a:p>
            <a:r>
              <a:rPr lang="en-US" dirty="0" smtClean="0"/>
              <a:t>Continue to support the development of integrated CTE courses for “a-g” approval</a:t>
            </a:r>
          </a:p>
          <a:p>
            <a:pPr lvl="1"/>
            <a:r>
              <a:rPr lang="en-US" dirty="0" smtClean="0"/>
              <a:t>Provide professional development opportunities</a:t>
            </a:r>
          </a:p>
          <a:p>
            <a:pPr lvl="1"/>
            <a:r>
              <a:rPr lang="en-US" dirty="0" smtClean="0"/>
              <a:t>Create more tools and resources for teachers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11</a:t>
            </a:fld>
            <a:endParaRPr lang="en-US" dirty="0"/>
          </a:p>
        </p:txBody>
      </p:sp>
      <p:sp>
        <p:nvSpPr>
          <p:cNvPr id="3" name="Content Placeholder 2"/>
          <p:cNvSpPr>
            <a:spLocks noGrp="1"/>
          </p:cNvSpPr>
          <p:nvPr>
            <p:ph sz="quarter" idx="14"/>
          </p:nvPr>
        </p:nvSpPr>
        <p:spPr/>
        <p:txBody>
          <a:bodyPr/>
          <a:lstStyle/>
          <a:p>
            <a:r>
              <a:rPr lang="en-US" dirty="0" smtClean="0"/>
              <a:t>UC Curriculum Integration Institutes</a:t>
            </a:r>
            <a:endParaRPr lang="en-US" dirty="0"/>
          </a:p>
        </p:txBody>
      </p:sp>
      <p:sp>
        <p:nvSpPr>
          <p:cNvPr id="4" name="Content Placeholder 3"/>
          <p:cNvSpPr>
            <a:spLocks noGrp="1"/>
          </p:cNvSpPr>
          <p:nvPr>
            <p:ph sz="quarter" idx="15"/>
          </p:nvPr>
        </p:nvSpPr>
        <p:spPr>
          <a:xfrm>
            <a:off x="477885" y="1403232"/>
            <a:ext cx="8162908" cy="3862596"/>
          </a:xfrm>
        </p:spPr>
        <p:txBody>
          <a:bodyPr/>
          <a:lstStyle/>
          <a:p>
            <a:r>
              <a:rPr lang="en-US" dirty="0" smtClean="0"/>
              <a:t>UCCI Institutes expand UC’s CTE vision to encourage collaborative, innovative course design</a:t>
            </a:r>
          </a:p>
          <a:p>
            <a:r>
              <a:rPr lang="en-US" dirty="0" smtClean="0"/>
              <a:t>Brings together high school and community educators and industry representatives to create high school courses that integrate academics and CTE</a:t>
            </a:r>
          </a:p>
          <a:p>
            <a:r>
              <a:rPr lang="en-US" dirty="0" smtClean="0"/>
              <a:t>23 CTE courses have been developed and approved in one of the “a-f” subject areas</a:t>
            </a:r>
          </a:p>
          <a:p>
            <a:pPr lvl="1"/>
            <a:r>
              <a:rPr lang="en-US" dirty="0" smtClean="0"/>
              <a:t>e.g., Spanish for the Entrepreneurial Mind; Constructing Algebra 2; Business Statistics; Designing the American Dream</a:t>
            </a:r>
          </a:p>
          <a:p>
            <a:r>
              <a:rPr lang="en-US" dirty="0" smtClean="0"/>
              <a:t>For more information: www.ucci.ucop.edu</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12</a:t>
            </a:fld>
            <a:endParaRPr lang="en-US" dirty="0"/>
          </a:p>
        </p:txBody>
      </p:sp>
      <p:sp>
        <p:nvSpPr>
          <p:cNvPr id="3" name="Content Placeholder 2"/>
          <p:cNvSpPr>
            <a:spLocks noGrp="1"/>
          </p:cNvSpPr>
          <p:nvPr>
            <p:ph sz="quarter" idx="14"/>
          </p:nvPr>
        </p:nvSpPr>
        <p:spPr/>
        <p:txBody>
          <a:bodyPr/>
          <a:lstStyle/>
          <a:p>
            <a:r>
              <a:rPr lang="en-US" dirty="0" smtClean="0"/>
              <a:t>Upcoming UCCI Institutes</a:t>
            </a:r>
            <a:endParaRPr lang="en-US" dirty="0"/>
          </a:p>
        </p:txBody>
      </p:sp>
      <p:sp>
        <p:nvSpPr>
          <p:cNvPr id="4" name="Content Placeholder 3"/>
          <p:cNvSpPr>
            <a:spLocks noGrp="1"/>
          </p:cNvSpPr>
          <p:nvPr>
            <p:ph sz="quarter" idx="15"/>
          </p:nvPr>
        </p:nvSpPr>
        <p:spPr>
          <a:xfrm>
            <a:off x="477885" y="1403232"/>
            <a:ext cx="8162908" cy="3400931"/>
          </a:xfrm>
        </p:spPr>
        <p:txBody>
          <a:bodyPr/>
          <a:lstStyle/>
          <a:p>
            <a:r>
              <a:rPr lang="en-US" dirty="0" smtClean="0"/>
              <a:t>Spring 2013 – April 11-14 in San Francisco Bay Area</a:t>
            </a:r>
          </a:p>
          <a:p>
            <a:pPr lvl="1"/>
            <a:r>
              <a:rPr lang="en-US" dirty="0" smtClean="0"/>
              <a:t>Institute #1: Health Science  &amp; Medical Technology with  Language other than English (“e”)</a:t>
            </a:r>
          </a:p>
          <a:p>
            <a:pPr lvl="1"/>
            <a:r>
              <a:rPr lang="en-US" dirty="0" smtClean="0"/>
              <a:t>Institute #2: Arts, Media &amp; Entertainment with History/Social Science (“a”) or English (“b”)</a:t>
            </a:r>
          </a:p>
          <a:p>
            <a:pPr lvl="1"/>
            <a:endParaRPr lang="en-US" sz="1000" dirty="0" smtClean="0"/>
          </a:p>
          <a:p>
            <a:r>
              <a:rPr lang="en-US" dirty="0" smtClean="0"/>
              <a:t>Fall 2013 –  Dates TBD in San Diego</a:t>
            </a:r>
          </a:p>
          <a:p>
            <a:endParaRPr lang="en-US" sz="1000" dirty="0" smtClean="0"/>
          </a:p>
          <a:p>
            <a:r>
              <a:rPr lang="en-US" dirty="0" smtClean="0"/>
              <a:t>For more information on applying:</a:t>
            </a:r>
          </a:p>
          <a:p>
            <a:pPr lvl="1">
              <a:buNone/>
            </a:pPr>
            <a:r>
              <a:rPr lang="en-US" dirty="0" smtClean="0">
                <a:hlinkClick r:id="rId3"/>
              </a:rPr>
              <a:t>http://ucci.ucop.edu/ucci-institutes/upcoming-institutes.html</a:t>
            </a: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13</a:t>
            </a:fld>
            <a:endParaRPr lang="en-US" dirty="0"/>
          </a:p>
        </p:txBody>
      </p:sp>
      <p:sp>
        <p:nvSpPr>
          <p:cNvPr id="3" name="Content Placeholder 2"/>
          <p:cNvSpPr>
            <a:spLocks noGrp="1"/>
          </p:cNvSpPr>
          <p:nvPr>
            <p:ph sz="quarter" idx="14"/>
          </p:nvPr>
        </p:nvSpPr>
        <p:spPr>
          <a:xfrm>
            <a:off x="501423" y="2438873"/>
            <a:ext cx="8162908" cy="1009507"/>
          </a:xfrm>
        </p:spPr>
        <p:txBody>
          <a:bodyPr/>
          <a:lstStyle/>
          <a:p>
            <a:r>
              <a:rPr lang="en-US" dirty="0" smtClean="0"/>
              <a:t>Part </a:t>
            </a:r>
            <a:r>
              <a:rPr lang="en-US" dirty="0"/>
              <a:t>II: A-G Course List Update &amp; Review </a:t>
            </a:r>
            <a:r>
              <a:rPr lang="en-US" dirty="0" smtClean="0"/>
              <a:t>Process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p:txBody>
          <a:bodyPr/>
          <a:lstStyle/>
          <a:p>
            <a:r>
              <a:rPr lang="en-US" dirty="0" smtClean="0"/>
              <a:t>Doorways Websites</a:t>
            </a:r>
            <a:endParaRPr lang="en-US" dirty="0"/>
          </a:p>
        </p:txBody>
      </p:sp>
      <p:sp>
        <p:nvSpPr>
          <p:cNvPr id="3" name="Content Placeholder 2"/>
          <p:cNvSpPr>
            <a:spLocks noGrp="1"/>
          </p:cNvSpPr>
          <p:nvPr>
            <p:ph sz="quarter" idx="15"/>
          </p:nvPr>
        </p:nvSpPr>
        <p:spPr>
          <a:xfrm>
            <a:off x="477885" y="1403232"/>
            <a:ext cx="8162908" cy="4154984"/>
          </a:xfrm>
        </p:spPr>
        <p:txBody>
          <a:bodyPr/>
          <a:lstStyle/>
          <a:p>
            <a:r>
              <a:rPr lang="en-US" dirty="0" smtClean="0"/>
              <a:t>Online Update website</a:t>
            </a:r>
          </a:p>
          <a:p>
            <a:pPr lvl="1">
              <a:buNone/>
            </a:pPr>
            <a:r>
              <a:rPr lang="en-US" dirty="0" smtClean="0">
                <a:hlinkClick r:id="rId3"/>
              </a:rPr>
              <a:t>https://doorways.ucop.edu/update</a:t>
            </a:r>
            <a:r>
              <a:rPr lang="en-US" dirty="0" smtClean="0"/>
              <a:t> </a:t>
            </a:r>
          </a:p>
          <a:p>
            <a:pPr lvl="1"/>
            <a:r>
              <a:rPr lang="en-US" dirty="0" smtClean="0"/>
              <a:t>Manage and update course list and school’s information</a:t>
            </a:r>
          </a:p>
          <a:p>
            <a:pPr lvl="1"/>
            <a:endParaRPr lang="en-US" sz="1000" dirty="0" smtClean="0"/>
          </a:p>
          <a:p>
            <a:r>
              <a:rPr lang="en-US" dirty="0" smtClean="0"/>
              <a:t>“a-g” Course List website</a:t>
            </a:r>
          </a:p>
          <a:p>
            <a:pPr lvl="1">
              <a:buNone/>
            </a:pPr>
            <a:r>
              <a:rPr lang="en-US" dirty="0" smtClean="0">
                <a:hlinkClick r:id="rId4"/>
              </a:rPr>
              <a:t>https://doorways.ucop.edu/list</a:t>
            </a:r>
            <a:r>
              <a:rPr lang="en-US" dirty="0" smtClean="0"/>
              <a:t> </a:t>
            </a:r>
          </a:p>
          <a:p>
            <a:pPr lvl="1"/>
            <a:r>
              <a:rPr lang="en-US" dirty="0" smtClean="0"/>
              <a:t>View any school’s or program’s course list</a:t>
            </a:r>
          </a:p>
          <a:p>
            <a:pPr lvl="1"/>
            <a:endParaRPr lang="en-US" sz="1000" dirty="0" smtClean="0"/>
          </a:p>
          <a:p>
            <a:r>
              <a:rPr lang="en-US" dirty="0" smtClean="0"/>
              <a:t>“a-g” Guide website</a:t>
            </a:r>
          </a:p>
          <a:p>
            <a:pPr lvl="1">
              <a:buNone/>
            </a:pPr>
            <a:r>
              <a:rPr lang="en-US" dirty="0" smtClean="0">
                <a:hlinkClick r:id="rId5"/>
              </a:rPr>
              <a:t>http://www.ucop.edu/agguide</a:t>
            </a:r>
            <a:r>
              <a:rPr lang="en-US" dirty="0" smtClean="0"/>
              <a:t> </a:t>
            </a:r>
          </a:p>
          <a:p>
            <a:pPr lvl="1"/>
            <a:r>
              <a:rPr lang="en-US" dirty="0" smtClean="0"/>
              <a:t>Informational website for everything “a-g,” updating the course list, Career Technical Education (CTE), and online learning</a:t>
            </a:r>
            <a:endParaRPr lang="en-US" dirty="0"/>
          </a:p>
        </p:txBody>
      </p:sp>
      <p:sp>
        <p:nvSpPr>
          <p:cNvPr id="4" name="Slide Number Placeholder 3"/>
          <p:cNvSpPr>
            <a:spLocks noGrp="1"/>
          </p:cNvSpPr>
          <p:nvPr>
            <p:ph type="sldNum" sz="quarter" idx="12"/>
          </p:nvPr>
        </p:nvSpPr>
        <p:spPr/>
        <p:txBody>
          <a:bodyPr/>
          <a:lstStyle/>
          <a:p>
            <a:fld id="{F0F0188B-7723-421F-8A78-8CD36C0BBB3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15</a:t>
            </a:fld>
            <a:endParaRPr lang="en-US" dirty="0"/>
          </a:p>
        </p:txBody>
      </p:sp>
      <p:sp>
        <p:nvSpPr>
          <p:cNvPr id="3" name="Content Placeholder 2"/>
          <p:cNvSpPr>
            <a:spLocks noGrp="1"/>
          </p:cNvSpPr>
          <p:nvPr>
            <p:ph sz="quarter" idx="14"/>
          </p:nvPr>
        </p:nvSpPr>
        <p:spPr/>
        <p:txBody>
          <a:bodyPr/>
          <a:lstStyle/>
          <a:p>
            <a:r>
              <a:rPr lang="en-US" dirty="0" smtClean="0"/>
              <a:t>A-G Course List Update Process</a:t>
            </a:r>
            <a:endParaRPr lang="en-US" dirty="0"/>
          </a:p>
        </p:txBody>
      </p:sp>
      <p:sp>
        <p:nvSpPr>
          <p:cNvPr id="4" name="Content Placeholder 3"/>
          <p:cNvSpPr>
            <a:spLocks noGrp="1"/>
          </p:cNvSpPr>
          <p:nvPr>
            <p:ph sz="quarter" idx="15"/>
          </p:nvPr>
        </p:nvSpPr>
        <p:spPr>
          <a:xfrm>
            <a:off x="477885" y="1403232"/>
            <a:ext cx="8162908" cy="4572266"/>
          </a:xfrm>
        </p:spPr>
        <p:txBody>
          <a:bodyPr>
            <a:normAutofit fontScale="92500"/>
          </a:bodyPr>
          <a:lstStyle/>
          <a:p>
            <a:r>
              <a:rPr lang="en-US" dirty="0" smtClean="0"/>
              <a:t>A-G course lists must be manually published each year</a:t>
            </a:r>
          </a:p>
          <a:p>
            <a:pPr>
              <a:buNone/>
            </a:pPr>
            <a:endParaRPr lang="en-US" sz="1100" dirty="0" smtClean="0"/>
          </a:p>
          <a:p>
            <a:r>
              <a:rPr lang="en-US" dirty="0" smtClean="0"/>
              <a:t>All updates to your “a-g” course list are submitted using the Online Update website</a:t>
            </a:r>
          </a:p>
          <a:p>
            <a:endParaRPr lang="en-US" sz="1100" dirty="0" smtClean="0"/>
          </a:p>
          <a:p>
            <a:r>
              <a:rPr lang="en-US" dirty="0" smtClean="0"/>
              <a:t>New courses typically reviewed within 4-6 weeks of submission</a:t>
            </a:r>
          </a:p>
          <a:p>
            <a:endParaRPr lang="en-US" sz="1100" dirty="0" smtClean="0"/>
          </a:p>
          <a:p>
            <a:r>
              <a:rPr lang="en-US" dirty="0" smtClean="0"/>
              <a:t>Begin updating your course list early!</a:t>
            </a:r>
          </a:p>
          <a:p>
            <a:pPr lvl="1"/>
            <a:endParaRPr lang="en-US" sz="1100" dirty="0" smtClean="0"/>
          </a:p>
          <a:p>
            <a:r>
              <a:rPr lang="en-US" dirty="0" smtClean="0"/>
              <a:t>2012-13 update cycle at a glance:</a:t>
            </a:r>
          </a:p>
          <a:p>
            <a:pPr lvl="1"/>
            <a:r>
              <a:rPr lang="en-US" dirty="0" smtClean="0"/>
              <a:t>22,467 = Total number of courses submitted</a:t>
            </a:r>
          </a:p>
          <a:p>
            <a:pPr lvl="1"/>
            <a:r>
              <a:rPr lang="en-US" dirty="0" smtClean="0"/>
              <a:t>9,897 = Total number of new courses submitted</a:t>
            </a:r>
          </a:p>
          <a:p>
            <a:pPr lvl="1"/>
            <a:r>
              <a:rPr lang="en-US" dirty="0" smtClean="0"/>
              <a:t>8,050 = Number of courses received during the last 2 weeks of cycle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16</a:t>
            </a:fld>
            <a:endParaRPr lang="en-US" dirty="0"/>
          </a:p>
        </p:txBody>
      </p:sp>
      <p:sp>
        <p:nvSpPr>
          <p:cNvPr id="3" name="Content Placeholder 2"/>
          <p:cNvSpPr>
            <a:spLocks noGrp="1"/>
          </p:cNvSpPr>
          <p:nvPr>
            <p:ph sz="quarter" idx="14"/>
          </p:nvPr>
        </p:nvSpPr>
        <p:spPr/>
        <p:txBody>
          <a:bodyPr>
            <a:normAutofit fontScale="92500"/>
          </a:bodyPr>
          <a:lstStyle/>
          <a:p>
            <a:r>
              <a:rPr lang="en-US" dirty="0" smtClean="0"/>
              <a:t>NEW A-G Course Submission Timeline</a:t>
            </a:r>
            <a:endParaRPr lang="en-US" dirty="0"/>
          </a:p>
        </p:txBody>
      </p:sp>
      <p:graphicFrame>
        <p:nvGraphicFramePr>
          <p:cNvPr id="5" name="Content Placeholder 3"/>
          <p:cNvGraphicFramePr>
            <a:graphicFrameLocks/>
          </p:cNvGraphicFramePr>
          <p:nvPr/>
        </p:nvGraphicFramePr>
        <p:xfrm>
          <a:off x="435308" y="1024270"/>
          <a:ext cx="8162925"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976089" y="4960620"/>
            <a:ext cx="4648200" cy="838200"/>
          </a:xfrm>
          <a:prstGeom prst="rect">
            <a:avLst/>
          </a:prstGeom>
          <a:noFill/>
        </p:spPr>
        <p:txBody>
          <a:bodyPr wrap="square" rtlCol="0">
            <a:spAutoFit/>
          </a:bodyPr>
          <a:lstStyle/>
          <a:p>
            <a:r>
              <a:rPr lang="en-US" sz="2400" dirty="0" smtClean="0">
                <a:solidFill>
                  <a:srgbClr val="666666"/>
                </a:solidFill>
                <a:latin typeface="Arial" pitchFamily="34" charset="0"/>
                <a:cs typeface="Arial" pitchFamily="34" charset="0"/>
              </a:rPr>
              <a:t>*2013-14 update cycle opened March 1, 2013</a:t>
            </a:r>
            <a:endParaRPr lang="en-US" sz="2400" dirty="0">
              <a:solidFill>
                <a:srgbClr val="666666"/>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17</a:t>
            </a:fld>
            <a:endParaRPr lang="en-US" dirty="0"/>
          </a:p>
        </p:txBody>
      </p:sp>
      <p:sp>
        <p:nvSpPr>
          <p:cNvPr id="3" name="Content Placeholder 2"/>
          <p:cNvSpPr>
            <a:spLocks noGrp="1"/>
          </p:cNvSpPr>
          <p:nvPr>
            <p:ph sz="quarter" idx="14"/>
          </p:nvPr>
        </p:nvSpPr>
        <p:spPr>
          <a:xfrm>
            <a:off x="501423" y="2438873"/>
            <a:ext cx="8162908" cy="1354217"/>
          </a:xfrm>
        </p:spPr>
        <p:txBody>
          <a:bodyPr/>
          <a:lstStyle/>
          <a:p>
            <a:pPr>
              <a:lnSpc>
                <a:spcPct val="100000"/>
              </a:lnSpc>
            </a:pPr>
            <a:r>
              <a:rPr lang="en-US" dirty="0"/>
              <a:t>Part III: Writing Courses </a:t>
            </a:r>
            <a:r>
              <a:rPr lang="en-US" dirty="0" smtClean="0"/>
              <a:t>for</a:t>
            </a:r>
          </a:p>
          <a:p>
            <a:pPr>
              <a:lnSpc>
                <a:spcPct val="100000"/>
              </a:lnSpc>
            </a:pPr>
            <a:r>
              <a:rPr lang="en-US" dirty="0" smtClean="0"/>
              <a:t>A-G </a:t>
            </a:r>
            <a:r>
              <a:rPr lang="en-US" dirty="0"/>
              <a:t>Submission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18</a:t>
            </a:fld>
            <a:endParaRPr lang="en-US" dirty="0"/>
          </a:p>
        </p:txBody>
      </p:sp>
      <p:sp>
        <p:nvSpPr>
          <p:cNvPr id="3" name="Content Placeholder 2"/>
          <p:cNvSpPr>
            <a:spLocks noGrp="1"/>
          </p:cNvSpPr>
          <p:nvPr>
            <p:ph sz="quarter" idx="14"/>
          </p:nvPr>
        </p:nvSpPr>
        <p:spPr/>
        <p:txBody>
          <a:bodyPr/>
          <a:lstStyle/>
          <a:p>
            <a:r>
              <a:rPr lang="en-US" dirty="0" smtClean="0"/>
              <a:t>The A-G Course Pattern</a:t>
            </a:r>
            <a:endParaRPr lang="en-US" dirty="0"/>
          </a:p>
        </p:txBody>
      </p:sp>
      <p:sp>
        <p:nvSpPr>
          <p:cNvPr id="4" name="Content Placeholder 3"/>
          <p:cNvSpPr>
            <a:spLocks noGrp="1"/>
          </p:cNvSpPr>
          <p:nvPr>
            <p:ph sz="quarter" idx="15"/>
          </p:nvPr>
        </p:nvSpPr>
        <p:spPr/>
        <p:txBody>
          <a:bodyPr/>
          <a:lstStyle/>
          <a:p>
            <a:endParaRPr lang="en-US" dirty="0"/>
          </a:p>
        </p:txBody>
      </p:sp>
      <p:graphicFrame>
        <p:nvGraphicFramePr>
          <p:cNvPr id="5" name="Content Placeholder 3"/>
          <p:cNvGraphicFramePr>
            <a:graphicFrameLocks/>
          </p:cNvGraphicFramePr>
          <p:nvPr/>
        </p:nvGraphicFramePr>
        <p:xfrm>
          <a:off x="176150" y="1212270"/>
          <a:ext cx="8763000" cy="5493329"/>
        </p:xfrm>
        <a:graphic>
          <a:graphicData uri="http://schemas.openxmlformats.org/drawingml/2006/table">
            <a:tbl>
              <a:tblPr firstRow="1" bandRow="1">
                <a:tableStyleId>{073A0DAA-6AF3-43AB-8588-CEC1D06C72B9}</a:tableStyleId>
              </a:tblPr>
              <a:tblGrid>
                <a:gridCol w="3097267"/>
                <a:gridCol w="1133147"/>
                <a:gridCol w="4532586"/>
              </a:tblGrid>
              <a:tr h="636973">
                <a:tc>
                  <a:txBody>
                    <a:bodyPr/>
                    <a:lstStyle/>
                    <a:p>
                      <a:r>
                        <a:rPr lang="en-US" sz="1600" dirty="0" smtClean="0"/>
                        <a:t>Subject requirement</a:t>
                      </a:r>
                      <a:endParaRPr lang="en-US" sz="1600" dirty="0"/>
                    </a:p>
                  </a:txBody>
                  <a:tcPr anchor="b"/>
                </a:tc>
                <a:tc>
                  <a:txBody>
                    <a:bodyPr/>
                    <a:lstStyle/>
                    <a:p>
                      <a:r>
                        <a:rPr lang="en-US" sz="1600" dirty="0" smtClean="0"/>
                        <a:t>Required # of</a:t>
                      </a:r>
                      <a:r>
                        <a:rPr lang="en-US" sz="1600" baseline="0" dirty="0" smtClean="0"/>
                        <a:t> years</a:t>
                      </a:r>
                      <a:endParaRPr lang="en-US" sz="1600" dirty="0"/>
                    </a:p>
                  </a:txBody>
                  <a:tcPr anchor="b"/>
                </a:tc>
                <a:tc>
                  <a:txBody>
                    <a:bodyPr/>
                    <a:lstStyle/>
                    <a:p>
                      <a:r>
                        <a:rPr lang="en-US" sz="1600" dirty="0" smtClean="0"/>
                        <a:t>Additional</a:t>
                      </a:r>
                      <a:r>
                        <a:rPr lang="en-US" sz="1600" baseline="0" dirty="0" smtClean="0"/>
                        <a:t>  information</a:t>
                      </a:r>
                      <a:endParaRPr lang="en-US" sz="1600" dirty="0"/>
                    </a:p>
                  </a:txBody>
                  <a:tcPr anchor="b"/>
                </a:tc>
              </a:tr>
              <a:tr h="705668">
                <a:tc>
                  <a:txBody>
                    <a:bodyPr/>
                    <a:lstStyle/>
                    <a:p>
                      <a:r>
                        <a:rPr lang="en-US" sz="1400" b="1" dirty="0" smtClean="0">
                          <a:solidFill>
                            <a:srgbClr val="666666"/>
                          </a:solidFill>
                        </a:rPr>
                        <a:t>History/social</a:t>
                      </a:r>
                      <a:r>
                        <a:rPr lang="en-US" sz="1400" b="1" baseline="0" dirty="0" smtClean="0">
                          <a:solidFill>
                            <a:srgbClr val="666666"/>
                          </a:solidFill>
                        </a:rPr>
                        <a:t> science (“a”)</a:t>
                      </a:r>
                      <a:endParaRPr lang="en-US" sz="1400" b="1" dirty="0">
                        <a:solidFill>
                          <a:srgbClr val="666666"/>
                        </a:solidFill>
                      </a:endParaRPr>
                    </a:p>
                  </a:txBody>
                  <a:tcPr anchor="ctr"/>
                </a:tc>
                <a:tc>
                  <a:txBody>
                    <a:bodyPr/>
                    <a:lstStyle/>
                    <a:p>
                      <a:pPr algn="ctr"/>
                      <a:r>
                        <a:rPr lang="en-US" sz="1400" i="1" dirty="0" smtClean="0"/>
                        <a:t>2 years</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1 year of world history AND 1 year of U.S. history, or ½ year of U.S. history and ½ year of  government.</a:t>
                      </a:r>
                      <a:endParaRPr lang="en-US" sz="1400" dirty="0">
                        <a:solidFill>
                          <a:schemeClr val="tx2"/>
                        </a:solidFill>
                      </a:endParaRPr>
                    </a:p>
                  </a:txBody>
                  <a:tcPr anchor="ctr"/>
                </a:tc>
              </a:tr>
              <a:tr h="631268">
                <a:tc>
                  <a:txBody>
                    <a:bodyPr/>
                    <a:lstStyle/>
                    <a:p>
                      <a:r>
                        <a:rPr lang="en-US" sz="1400" b="1" dirty="0" smtClean="0">
                          <a:solidFill>
                            <a:srgbClr val="666666"/>
                          </a:solidFill>
                        </a:rPr>
                        <a:t>English (“b”)</a:t>
                      </a:r>
                      <a:endParaRPr lang="en-US" sz="1400" b="1" dirty="0">
                        <a:solidFill>
                          <a:srgbClr val="666666"/>
                        </a:solidFill>
                      </a:endParaRPr>
                    </a:p>
                  </a:txBody>
                  <a:tcPr anchor="ctr"/>
                </a:tc>
                <a:tc>
                  <a:txBody>
                    <a:bodyPr/>
                    <a:lstStyle/>
                    <a:p>
                      <a:pPr algn="ctr"/>
                      <a:r>
                        <a:rPr lang="en-US" sz="1400" i="1" dirty="0" smtClean="0"/>
                        <a:t>4 years</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Includes regular writing, reading of classic and modern literature, and practice with listening and speaking.</a:t>
                      </a:r>
                      <a:endParaRPr lang="en-US" sz="1400" dirty="0">
                        <a:solidFill>
                          <a:schemeClr val="tx2"/>
                        </a:solidFill>
                      </a:endParaRPr>
                    </a:p>
                  </a:txBody>
                  <a:tcPr anchor="ctr"/>
                </a:tc>
              </a:tr>
              <a:tr h="705668">
                <a:tc>
                  <a:txBody>
                    <a:bodyPr/>
                    <a:lstStyle/>
                    <a:p>
                      <a:r>
                        <a:rPr lang="en-US" sz="1400" b="1" dirty="0" smtClean="0">
                          <a:solidFill>
                            <a:srgbClr val="666666"/>
                          </a:solidFill>
                        </a:rPr>
                        <a:t>Mathematics (“c”)</a:t>
                      </a:r>
                      <a:endParaRPr lang="en-US" sz="1400" b="1" dirty="0">
                        <a:solidFill>
                          <a:srgbClr val="666666"/>
                        </a:solidFill>
                      </a:endParaRPr>
                    </a:p>
                  </a:txBody>
                  <a:tcPr anchor="ctr"/>
                </a:tc>
                <a:tc>
                  <a:txBody>
                    <a:bodyPr/>
                    <a:lstStyle/>
                    <a:p>
                      <a:pPr algn="ctr"/>
                      <a:r>
                        <a:rPr lang="en-US" sz="1400" i="1" dirty="0" smtClean="0"/>
                        <a:t>3 years</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Including the topics covered in elementary and advanced algebra and 2- and 3-dimensional geometry.</a:t>
                      </a:r>
                      <a:endParaRPr lang="en-US" sz="1400" dirty="0">
                        <a:solidFill>
                          <a:schemeClr val="tx2"/>
                        </a:solidFill>
                      </a:endParaRPr>
                    </a:p>
                  </a:txBody>
                  <a:tcPr anchor="ctr"/>
                </a:tc>
              </a:tr>
              <a:tr h="703438">
                <a:tc>
                  <a:txBody>
                    <a:bodyPr/>
                    <a:lstStyle/>
                    <a:p>
                      <a:r>
                        <a:rPr lang="en-US" sz="1400" b="1" dirty="0" smtClean="0">
                          <a:solidFill>
                            <a:srgbClr val="666666"/>
                          </a:solidFill>
                        </a:rPr>
                        <a:t>Laboratory science</a:t>
                      </a:r>
                      <a:r>
                        <a:rPr lang="en-US" sz="1400" b="1" baseline="0" dirty="0" smtClean="0">
                          <a:solidFill>
                            <a:srgbClr val="666666"/>
                          </a:solidFill>
                        </a:rPr>
                        <a:t> (“d”)</a:t>
                      </a:r>
                      <a:endParaRPr lang="en-US" sz="1400" b="1" dirty="0">
                        <a:solidFill>
                          <a:srgbClr val="666666"/>
                        </a:solidFill>
                      </a:endParaRPr>
                    </a:p>
                  </a:txBody>
                  <a:tcPr anchor="ctr"/>
                </a:tc>
                <a:tc>
                  <a:txBody>
                    <a:bodyPr/>
                    <a:lstStyle/>
                    <a:p>
                      <a:pPr algn="ctr"/>
                      <a:r>
                        <a:rPr lang="en-US" sz="1400" i="1" dirty="0" smtClean="0"/>
                        <a:t>2 years</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Course</a:t>
                      </a:r>
                      <a:r>
                        <a:rPr lang="en-US" sz="1400" baseline="0" dirty="0" smtClean="0">
                          <a:solidFill>
                            <a:schemeClr val="tx2"/>
                          </a:solidFill>
                        </a:rPr>
                        <a:t>s i</a:t>
                      </a:r>
                      <a:r>
                        <a:rPr lang="en-US" sz="1400" dirty="0" smtClean="0">
                          <a:solidFill>
                            <a:schemeClr val="tx2"/>
                          </a:solidFill>
                        </a:rPr>
                        <a:t>n at least 2 of the 3 disciplines of biology, chemistry, and physics.</a:t>
                      </a:r>
                      <a:endParaRPr lang="en-US" sz="1400" dirty="0">
                        <a:solidFill>
                          <a:schemeClr val="tx2"/>
                        </a:solidFill>
                      </a:endParaRPr>
                    </a:p>
                  </a:txBody>
                  <a:tcPr anchor="ctr"/>
                </a:tc>
              </a:tr>
              <a:tr h="703438">
                <a:tc>
                  <a:txBody>
                    <a:bodyPr/>
                    <a:lstStyle/>
                    <a:p>
                      <a:r>
                        <a:rPr lang="en-US" sz="1400" b="1" dirty="0" smtClean="0">
                          <a:solidFill>
                            <a:srgbClr val="666666"/>
                          </a:solidFill>
                        </a:rPr>
                        <a:t>Language other than English (“e”)</a:t>
                      </a:r>
                      <a:endParaRPr lang="en-US" sz="1400" b="1" dirty="0">
                        <a:solidFill>
                          <a:srgbClr val="666666"/>
                        </a:solidFill>
                      </a:endParaRPr>
                    </a:p>
                  </a:txBody>
                  <a:tcPr anchor="ctr"/>
                </a:tc>
                <a:tc>
                  <a:txBody>
                    <a:bodyPr/>
                    <a:lstStyle/>
                    <a:p>
                      <a:pPr algn="ctr"/>
                      <a:r>
                        <a:rPr lang="en-US" sz="1400" i="1" dirty="0" smtClean="0"/>
                        <a:t>2 years</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The same language other than English.</a:t>
                      </a:r>
                      <a:endParaRPr lang="en-US" sz="1400" dirty="0">
                        <a:solidFill>
                          <a:schemeClr val="tx2"/>
                        </a:solidFill>
                      </a:endParaRPr>
                    </a:p>
                  </a:txBody>
                  <a:tcPr anchor="ctr"/>
                </a:tc>
              </a:tr>
              <a:tr h="703438">
                <a:tc>
                  <a:txBody>
                    <a:bodyPr/>
                    <a:lstStyle/>
                    <a:p>
                      <a:r>
                        <a:rPr lang="en-US" sz="1400" b="1" dirty="0" smtClean="0">
                          <a:solidFill>
                            <a:srgbClr val="666666"/>
                          </a:solidFill>
                        </a:rPr>
                        <a:t>Visual</a:t>
                      </a:r>
                      <a:r>
                        <a:rPr lang="en-US" sz="1400" b="1" baseline="0" dirty="0" smtClean="0">
                          <a:solidFill>
                            <a:srgbClr val="666666"/>
                          </a:solidFill>
                        </a:rPr>
                        <a:t> and performing arts (“f”)</a:t>
                      </a:r>
                      <a:endParaRPr lang="en-US" sz="1400" b="1" dirty="0">
                        <a:solidFill>
                          <a:srgbClr val="666666"/>
                        </a:solidFill>
                      </a:endParaRPr>
                    </a:p>
                  </a:txBody>
                  <a:tcPr anchor="ctr"/>
                </a:tc>
                <a:tc>
                  <a:txBody>
                    <a:bodyPr/>
                    <a:lstStyle/>
                    <a:p>
                      <a:pPr algn="ctr"/>
                      <a:r>
                        <a:rPr lang="en-US" sz="1400" i="1" dirty="0" smtClean="0"/>
                        <a:t>1 year</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Chosen from dance, drama/theater, music, or the visual arts.</a:t>
                      </a:r>
                      <a:endParaRPr lang="en-US" sz="1400" dirty="0">
                        <a:solidFill>
                          <a:schemeClr val="tx2"/>
                        </a:solidFill>
                      </a:endParaRPr>
                    </a:p>
                  </a:txBody>
                  <a:tcPr anchor="ctr"/>
                </a:tc>
              </a:tr>
              <a:tr h="703438">
                <a:tc>
                  <a:txBody>
                    <a:bodyPr/>
                    <a:lstStyle/>
                    <a:p>
                      <a:r>
                        <a:rPr lang="en-US" sz="1400" b="1" dirty="0" smtClean="0">
                          <a:solidFill>
                            <a:srgbClr val="666666"/>
                          </a:solidFill>
                        </a:rPr>
                        <a:t>College-preparatory elective (“g”)</a:t>
                      </a:r>
                      <a:endParaRPr lang="en-US" sz="1400" b="1" dirty="0">
                        <a:solidFill>
                          <a:srgbClr val="666666"/>
                        </a:solidFill>
                      </a:endParaRPr>
                    </a:p>
                  </a:txBody>
                  <a:tcPr anchor="ctr"/>
                </a:tc>
                <a:tc>
                  <a:txBody>
                    <a:bodyPr/>
                    <a:lstStyle/>
                    <a:p>
                      <a:pPr algn="ctr"/>
                      <a:r>
                        <a:rPr lang="en-US" sz="1400" i="1" dirty="0" smtClean="0"/>
                        <a:t>1 year</a:t>
                      </a:r>
                      <a:endParaRPr lang="en-US" sz="1400" i="1" dirty="0"/>
                    </a:p>
                  </a:txBody>
                  <a:tcPr anchor="b"/>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An “a-f” course beyond those used to satisfy the requirement OR course approved as “g” elective.</a:t>
                      </a:r>
                      <a:endParaRPr lang="en-US" sz="1400" dirty="0">
                        <a:solidFill>
                          <a:schemeClr val="tx2"/>
                        </a:solidFill>
                      </a:endParaRPr>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19</a:t>
            </a:fld>
            <a:endParaRPr lang="en-US" dirty="0"/>
          </a:p>
        </p:txBody>
      </p:sp>
      <p:sp>
        <p:nvSpPr>
          <p:cNvPr id="3" name="Content Placeholder 2"/>
          <p:cNvSpPr>
            <a:spLocks noGrp="1"/>
          </p:cNvSpPr>
          <p:nvPr>
            <p:ph sz="quarter" idx="14"/>
          </p:nvPr>
        </p:nvSpPr>
        <p:spPr/>
        <p:txBody>
          <a:bodyPr/>
          <a:lstStyle/>
          <a:p>
            <a:r>
              <a:rPr lang="en-US" dirty="0" smtClean="0"/>
              <a:t>UC A-G Course Approval</a:t>
            </a:r>
            <a:endParaRPr lang="en-US" dirty="0"/>
          </a:p>
        </p:txBody>
      </p:sp>
      <p:sp>
        <p:nvSpPr>
          <p:cNvPr id="4" name="Content Placeholder 3"/>
          <p:cNvSpPr>
            <a:spLocks noGrp="1"/>
          </p:cNvSpPr>
          <p:nvPr>
            <p:ph sz="quarter" idx="15"/>
          </p:nvPr>
        </p:nvSpPr>
        <p:spPr>
          <a:xfrm>
            <a:off x="477885" y="1403231"/>
            <a:ext cx="8162908" cy="4721121"/>
          </a:xfrm>
        </p:spPr>
        <p:txBody>
          <a:bodyPr>
            <a:noAutofit/>
          </a:bodyPr>
          <a:lstStyle/>
          <a:p>
            <a:r>
              <a:rPr lang="en-US" dirty="0" smtClean="0"/>
              <a:t>A-G course approval based on:</a:t>
            </a:r>
          </a:p>
          <a:p>
            <a:endParaRPr lang="en-US" sz="500" dirty="0" smtClean="0"/>
          </a:p>
          <a:p>
            <a:pPr marL="914400" lvl="1" indent="-457200">
              <a:buFont typeface="+mj-lt"/>
              <a:buAutoNum type="arabicParenR"/>
            </a:pPr>
            <a:r>
              <a:rPr lang="en-US" dirty="0" smtClean="0"/>
              <a:t>A-G subject area course requirements </a:t>
            </a:r>
          </a:p>
          <a:p>
            <a:pPr marL="1314450" lvl="2">
              <a:buClr>
                <a:schemeClr val="tx2"/>
              </a:buClr>
            </a:pPr>
            <a:r>
              <a:rPr lang="en-US" dirty="0" smtClean="0">
                <a:solidFill>
                  <a:schemeClr val="tx2"/>
                </a:solidFill>
              </a:rPr>
              <a:t>Online: </a:t>
            </a:r>
            <a:r>
              <a:rPr lang="en-US" dirty="0" smtClean="0">
                <a:solidFill>
                  <a:schemeClr val="tx2"/>
                </a:solidFill>
                <a:hlinkClick r:id="rId3"/>
              </a:rPr>
              <a:t>http://www.ucop.edu/agguide/a-g-requirements/index.html</a:t>
            </a:r>
            <a:endParaRPr lang="en-US" dirty="0" smtClean="0">
              <a:solidFill>
                <a:schemeClr val="tx2"/>
              </a:solidFill>
            </a:endParaRPr>
          </a:p>
          <a:p>
            <a:pPr marL="1314450" lvl="2">
              <a:buClr>
                <a:schemeClr val="tx2"/>
              </a:buClr>
            </a:pPr>
            <a:endParaRPr lang="en-US" sz="1100" dirty="0" smtClean="0">
              <a:solidFill>
                <a:schemeClr val="tx2"/>
              </a:solidFill>
            </a:endParaRPr>
          </a:p>
          <a:p>
            <a:pPr marL="914400" lvl="1" indent="-457200">
              <a:buFont typeface="+mj-lt"/>
              <a:buAutoNum type="arabicParenR"/>
            </a:pPr>
            <a:r>
              <a:rPr lang="en-US" dirty="0" smtClean="0"/>
              <a:t>CTE course criteria </a:t>
            </a:r>
          </a:p>
          <a:p>
            <a:pPr marL="1314450" lvl="2">
              <a:buClr>
                <a:schemeClr val="tx2"/>
              </a:buClr>
            </a:pPr>
            <a:r>
              <a:rPr lang="en-US" dirty="0" smtClean="0">
                <a:solidFill>
                  <a:schemeClr val="tx2"/>
                </a:solidFill>
              </a:rPr>
              <a:t>Online: </a:t>
            </a:r>
            <a:r>
              <a:rPr lang="en-US" dirty="0" smtClean="0">
                <a:solidFill>
                  <a:schemeClr val="tx2"/>
                </a:solidFill>
                <a:hlinkClick r:id="rId4"/>
              </a:rPr>
              <a:t>http://www.ucop.edu/agguide/career-technical-education/course-criteria/index.html</a:t>
            </a:r>
            <a:endParaRPr lang="en-US" dirty="0" smtClean="0">
              <a:solidFill>
                <a:schemeClr val="tx2"/>
              </a:solidFill>
            </a:endParaRPr>
          </a:p>
          <a:p>
            <a:pPr marL="1314450" lvl="2">
              <a:buClr>
                <a:schemeClr val="tx2"/>
              </a:buClr>
            </a:pPr>
            <a:endParaRPr lang="en-US" sz="1100" dirty="0" smtClean="0">
              <a:solidFill>
                <a:schemeClr val="tx2"/>
              </a:solidFill>
            </a:endParaRPr>
          </a:p>
          <a:p>
            <a:pPr marL="914400" lvl="1" indent="-457200">
              <a:buFont typeface="+mj-lt"/>
              <a:buAutoNum type="arabicParenR"/>
            </a:pPr>
            <a:r>
              <a:rPr lang="en-US" dirty="0" smtClean="0"/>
              <a:t>A-G course evaluation guidelines </a:t>
            </a:r>
          </a:p>
          <a:p>
            <a:pPr marL="1314450" lvl="2">
              <a:buClr>
                <a:schemeClr val="tx2"/>
              </a:buClr>
            </a:pPr>
            <a:r>
              <a:rPr lang="en-US" dirty="0" smtClean="0">
                <a:solidFill>
                  <a:schemeClr val="tx2"/>
                </a:solidFill>
              </a:rPr>
              <a:t>Online: </a:t>
            </a:r>
            <a:r>
              <a:rPr lang="en-US" dirty="0" smtClean="0">
                <a:solidFill>
                  <a:schemeClr val="tx2"/>
                </a:solidFill>
                <a:hlinkClick r:id="rId5"/>
              </a:rPr>
              <a:t>http://www.ucop.edu/agguide/updating-your-course-list/submitting-courses/course-evaluation/index.html</a:t>
            </a:r>
            <a:r>
              <a:rPr lang="en-US" dirty="0" smtClean="0">
                <a:solidFill>
                  <a:schemeClr val="tx2"/>
                </a:solidFill>
              </a:rPr>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2</a:t>
            </a:fld>
            <a:endParaRPr lang="en-US" dirty="0"/>
          </a:p>
        </p:txBody>
      </p:sp>
      <p:sp>
        <p:nvSpPr>
          <p:cNvPr id="3" name="Content Placeholder 2"/>
          <p:cNvSpPr>
            <a:spLocks noGrp="1"/>
          </p:cNvSpPr>
          <p:nvPr>
            <p:ph sz="quarter" idx="14"/>
          </p:nvPr>
        </p:nvSpPr>
        <p:spPr/>
        <p:txBody>
          <a:bodyPr/>
          <a:lstStyle/>
          <a:p>
            <a:r>
              <a:rPr lang="en-US" dirty="0" smtClean="0"/>
              <a:t>Workshop Topics</a:t>
            </a:r>
            <a:endParaRPr lang="en-US" dirty="0"/>
          </a:p>
        </p:txBody>
      </p:sp>
      <p:sp>
        <p:nvSpPr>
          <p:cNvPr id="4" name="Content Placeholder 3"/>
          <p:cNvSpPr>
            <a:spLocks noGrp="1"/>
          </p:cNvSpPr>
          <p:nvPr>
            <p:ph sz="quarter" idx="15"/>
          </p:nvPr>
        </p:nvSpPr>
        <p:spPr>
          <a:xfrm>
            <a:off x="477885" y="1403232"/>
            <a:ext cx="8162908" cy="3631763"/>
          </a:xfrm>
        </p:spPr>
        <p:txBody>
          <a:bodyPr/>
          <a:lstStyle/>
          <a:p>
            <a:pPr>
              <a:lnSpc>
                <a:spcPct val="200000"/>
              </a:lnSpc>
            </a:pPr>
            <a:r>
              <a:rPr lang="en-US" dirty="0" smtClean="0"/>
              <a:t>Part I: Overview &amp; Background</a:t>
            </a:r>
          </a:p>
          <a:p>
            <a:pPr>
              <a:lnSpc>
                <a:spcPct val="200000"/>
              </a:lnSpc>
            </a:pPr>
            <a:r>
              <a:rPr lang="en-US" dirty="0" smtClean="0"/>
              <a:t>Part II: A-G Course List Update &amp; Review Process</a:t>
            </a:r>
          </a:p>
          <a:p>
            <a:pPr>
              <a:lnSpc>
                <a:spcPct val="200000"/>
              </a:lnSpc>
            </a:pPr>
            <a:r>
              <a:rPr lang="en-US" dirty="0" smtClean="0"/>
              <a:t>Part III: Writing Courses for A-G Submission</a:t>
            </a:r>
          </a:p>
          <a:p>
            <a:pPr>
              <a:lnSpc>
                <a:spcPct val="200000"/>
              </a:lnSpc>
            </a:pPr>
            <a:r>
              <a:rPr lang="en-US" dirty="0" smtClean="0"/>
              <a:t>Part IV: A-G Course Evaluation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20</a:t>
            </a:fld>
            <a:endParaRPr lang="en-US" dirty="0"/>
          </a:p>
        </p:txBody>
      </p:sp>
      <p:sp>
        <p:nvSpPr>
          <p:cNvPr id="3" name="Content Placeholder 2"/>
          <p:cNvSpPr>
            <a:spLocks noGrp="1"/>
          </p:cNvSpPr>
          <p:nvPr>
            <p:ph sz="quarter" idx="14"/>
          </p:nvPr>
        </p:nvSpPr>
        <p:spPr/>
        <p:txBody>
          <a:bodyPr/>
          <a:lstStyle/>
          <a:p>
            <a:r>
              <a:rPr lang="en-US" dirty="0" smtClean="0"/>
              <a:t>Tips for Writing A-G Courses</a:t>
            </a:r>
            <a:endParaRPr lang="en-US" dirty="0"/>
          </a:p>
        </p:txBody>
      </p:sp>
      <p:sp>
        <p:nvSpPr>
          <p:cNvPr id="4" name="Content Placeholder 3"/>
          <p:cNvSpPr>
            <a:spLocks noGrp="1"/>
          </p:cNvSpPr>
          <p:nvPr>
            <p:ph sz="quarter" idx="15"/>
          </p:nvPr>
        </p:nvSpPr>
        <p:spPr>
          <a:xfrm>
            <a:off x="477885" y="1296906"/>
            <a:ext cx="8162908" cy="4806182"/>
          </a:xfrm>
        </p:spPr>
        <p:txBody>
          <a:bodyPr>
            <a:noAutofit/>
          </a:bodyPr>
          <a:lstStyle/>
          <a:p>
            <a:r>
              <a:rPr lang="en-US" sz="2300" dirty="0" smtClean="0"/>
              <a:t>Read the subject area course requirements</a:t>
            </a:r>
          </a:p>
          <a:p>
            <a:r>
              <a:rPr lang="en-US" sz="2300" dirty="0" smtClean="0"/>
              <a:t>Focus on course content</a:t>
            </a:r>
          </a:p>
          <a:p>
            <a:r>
              <a:rPr lang="en-US" sz="2300" dirty="0" smtClean="0"/>
              <a:t>Be specific and detailed</a:t>
            </a:r>
          </a:p>
          <a:p>
            <a:r>
              <a:rPr lang="en-US" sz="2300" dirty="0" smtClean="0"/>
              <a:t>Write to your audience</a:t>
            </a:r>
          </a:p>
          <a:p>
            <a:r>
              <a:rPr lang="en-US" sz="2300" dirty="0" smtClean="0"/>
              <a:t>Presentation is important</a:t>
            </a:r>
          </a:p>
          <a:p>
            <a:r>
              <a:rPr lang="en-US" sz="2300" dirty="0" smtClean="0"/>
              <a:t>Use available tools and resources</a:t>
            </a:r>
          </a:p>
          <a:p>
            <a:pPr lvl="1"/>
            <a:r>
              <a:rPr lang="en-US" sz="1800" dirty="0" smtClean="0"/>
              <a:t>Course description templates</a:t>
            </a:r>
          </a:p>
          <a:p>
            <a:pPr lvl="1"/>
            <a:r>
              <a:rPr lang="en-US" sz="1800" dirty="0" smtClean="0"/>
              <a:t>Sample courses and other UC-approved courses</a:t>
            </a:r>
          </a:p>
          <a:p>
            <a:pPr lvl="1"/>
            <a:r>
              <a:rPr lang="en-US" sz="1800" dirty="0" smtClean="0"/>
              <a:t>Course evaluation guidelines</a:t>
            </a:r>
          </a:p>
          <a:p>
            <a:pPr lvl="1"/>
            <a:r>
              <a:rPr lang="en-US" sz="1800" dirty="0" smtClean="0"/>
              <a:t>Trainings and workshops</a:t>
            </a:r>
          </a:p>
          <a:p>
            <a:pPr lvl="2"/>
            <a:r>
              <a:rPr lang="en-US" sz="1600" dirty="0" smtClean="0">
                <a:solidFill>
                  <a:schemeClr val="tx2"/>
                </a:solidFill>
              </a:rPr>
              <a:t>New User Training – Updating the A-G Course List Webinar </a:t>
            </a:r>
            <a:r>
              <a:rPr lang="en-US" sz="1600" i="1" dirty="0" smtClean="0">
                <a:solidFill>
                  <a:schemeClr val="tx2"/>
                </a:solidFill>
              </a:rPr>
              <a:t>(March 13)</a:t>
            </a:r>
          </a:p>
          <a:p>
            <a:pPr lvl="2"/>
            <a:r>
              <a:rPr lang="en-US" sz="1600" dirty="0" smtClean="0">
                <a:solidFill>
                  <a:schemeClr val="tx2"/>
                </a:solidFill>
              </a:rPr>
              <a:t>New Online Course Policy </a:t>
            </a:r>
            <a:r>
              <a:rPr lang="en-US" sz="1600" i="1" dirty="0" smtClean="0">
                <a:solidFill>
                  <a:schemeClr val="tx2"/>
                </a:solidFill>
              </a:rPr>
              <a:t>(April 24)</a:t>
            </a:r>
            <a:endParaRPr lang="en-US" sz="1600" dirty="0" smtClean="0">
              <a:solidFill>
                <a:schemeClr val="tx2"/>
              </a:solidFill>
            </a:endParaRPr>
          </a:p>
          <a:p>
            <a:pPr lvl="1"/>
            <a:r>
              <a:rPr lang="en-US" sz="1800" dirty="0" smtClean="0"/>
              <a:t>“a-g” Guide website</a:t>
            </a: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21</a:t>
            </a:fld>
            <a:endParaRPr lang="en-US" dirty="0"/>
          </a:p>
        </p:txBody>
      </p:sp>
      <p:sp>
        <p:nvSpPr>
          <p:cNvPr id="3" name="Content Placeholder 2"/>
          <p:cNvSpPr>
            <a:spLocks noGrp="1"/>
          </p:cNvSpPr>
          <p:nvPr>
            <p:ph sz="quarter" idx="14"/>
          </p:nvPr>
        </p:nvSpPr>
        <p:spPr/>
        <p:txBody>
          <a:bodyPr/>
          <a:lstStyle/>
          <a:p>
            <a:r>
              <a:rPr lang="en-US" dirty="0" smtClean="0"/>
              <a:t>CTE Course Criteria</a:t>
            </a:r>
            <a:endParaRPr lang="en-US" dirty="0"/>
          </a:p>
        </p:txBody>
      </p:sp>
      <p:sp>
        <p:nvSpPr>
          <p:cNvPr id="4" name="Content Placeholder 3"/>
          <p:cNvSpPr>
            <a:spLocks noGrp="1"/>
          </p:cNvSpPr>
          <p:nvPr>
            <p:ph sz="quarter" idx="15"/>
          </p:nvPr>
        </p:nvSpPr>
        <p:spPr>
          <a:xfrm>
            <a:off x="477885" y="1403231"/>
            <a:ext cx="8162908" cy="4636061"/>
          </a:xfrm>
        </p:spPr>
        <p:txBody>
          <a:bodyPr>
            <a:noAutofit/>
          </a:bodyPr>
          <a:lstStyle/>
          <a:p>
            <a:r>
              <a:rPr lang="en-US" dirty="0" smtClean="0"/>
              <a:t>Include advanced concepts and skills from the “a-g” subject areas</a:t>
            </a:r>
          </a:p>
          <a:p>
            <a:pPr>
              <a:buNone/>
            </a:pPr>
            <a:endParaRPr lang="en-US" sz="1000" dirty="0" smtClean="0"/>
          </a:p>
          <a:p>
            <a:r>
              <a:rPr lang="en-US" dirty="0" smtClean="0"/>
              <a:t>Combine academic knowledge with technical and occupational knowledge</a:t>
            </a:r>
          </a:p>
          <a:p>
            <a:endParaRPr lang="en-US" sz="1000" dirty="0" smtClean="0"/>
          </a:p>
          <a:p>
            <a:r>
              <a:rPr lang="en-US" dirty="0" smtClean="0"/>
              <a:t>Incorporate challenging opportunities to develop understanding of tools, processes, and materials</a:t>
            </a:r>
          </a:p>
          <a:p>
            <a:endParaRPr lang="en-US" sz="1000" dirty="0" smtClean="0"/>
          </a:p>
          <a:p>
            <a:r>
              <a:rPr lang="en-US" dirty="0" smtClean="0"/>
              <a:t>Connects closely with the academic curriculum</a:t>
            </a:r>
          </a:p>
          <a:p>
            <a:endParaRPr lang="en-US" sz="1000" dirty="0" smtClean="0"/>
          </a:p>
          <a:p>
            <a:r>
              <a:rPr lang="en-US" dirty="0" smtClean="0"/>
              <a:t>Shows the integration of academic and technical concepts and skills in all aspects of the course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22</a:t>
            </a:fld>
            <a:endParaRPr lang="en-US" dirty="0"/>
          </a:p>
        </p:txBody>
      </p:sp>
      <p:sp>
        <p:nvSpPr>
          <p:cNvPr id="3" name="Content Placeholder 2"/>
          <p:cNvSpPr>
            <a:spLocks noGrp="1"/>
          </p:cNvSpPr>
          <p:nvPr>
            <p:ph sz="quarter" idx="14"/>
          </p:nvPr>
        </p:nvSpPr>
        <p:spPr/>
        <p:txBody>
          <a:bodyPr/>
          <a:lstStyle/>
          <a:p>
            <a:r>
              <a:rPr lang="en-US" dirty="0" smtClean="0"/>
              <a:t>Brief Course Description</a:t>
            </a:r>
            <a:endParaRPr lang="en-US" dirty="0"/>
          </a:p>
        </p:txBody>
      </p:sp>
      <p:sp>
        <p:nvSpPr>
          <p:cNvPr id="4" name="Content Placeholder 3"/>
          <p:cNvSpPr>
            <a:spLocks noGrp="1"/>
          </p:cNvSpPr>
          <p:nvPr>
            <p:ph sz="quarter" idx="15"/>
          </p:nvPr>
        </p:nvSpPr>
        <p:spPr>
          <a:xfrm>
            <a:off x="477885" y="1403231"/>
            <a:ext cx="8162908" cy="2369880"/>
          </a:xfrm>
        </p:spPr>
        <p:txBody>
          <a:bodyPr/>
          <a:lstStyle/>
          <a:p>
            <a:pPr indent="0">
              <a:buNone/>
            </a:pPr>
            <a:r>
              <a:rPr lang="en-US" b="1" i="1" dirty="0" smtClean="0"/>
              <a:t>Briefly (in a short paragraph) describe the course, focusing on content, rather than instructional strategies, assessments, or rationale. If the school has a catalog, enter the description that is in the catalog.</a:t>
            </a:r>
          </a:p>
          <a:p>
            <a:pPr>
              <a:buNone/>
            </a:pPr>
            <a:endParaRPr lang="en-US" b="1" i="1" dirty="0" smtClean="0"/>
          </a:p>
          <a:p>
            <a:r>
              <a:rPr lang="en-US" dirty="0" smtClean="0"/>
              <a:t>What is the course </a:t>
            </a:r>
            <a:r>
              <a:rPr lang="en-US" b="1" dirty="0" smtClean="0">
                <a:solidFill>
                  <a:schemeClr val="tx1"/>
                </a:solidFill>
              </a:rPr>
              <a:t>about</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23</a:t>
            </a:fld>
            <a:endParaRPr lang="en-US" dirty="0"/>
          </a:p>
        </p:txBody>
      </p:sp>
      <p:sp>
        <p:nvSpPr>
          <p:cNvPr id="3" name="Content Placeholder 2"/>
          <p:cNvSpPr>
            <a:spLocks noGrp="1"/>
          </p:cNvSpPr>
          <p:nvPr>
            <p:ph sz="quarter" idx="14"/>
          </p:nvPr>
        </p:nvSpPr>
        <p:spPr/>
        <p:txBody>
          <a:bodyPr>
            <a:normAutofit fontScale="92500"/>
          </a:bodyPr>
          <a:lstStyle/>
          <a:p>
            <a:r>
              <a:rPr lang="en-US" dirty="0" smtClean="0"/>
              <a:t>Guidelines for Brief Course Description</a:t>
            </a:r>
            <a:endParaRPr lang="en-US" dirty="0"/>
          </a:p>
        </p:txBody>
      </p:sp>
      <p:sp>
        <p:nvSpPr>
          <p:cNvPr id="4" name="Content Placeholder 3"/>
          <p:cNvSpPr>
            <a:spLocks noGrp="1"/>
          </p:cNvSpPr>
          <p:nvPr>
            <p:ph sz="quarter" idx="15"/>
          </p:nvPr>
        </p:nvSpPr>
        <p:spPr>
          <a:xfrm>
            <a:off x="477885" y="1403232"/>
            <a:ext cx="8162908" cy="2785378"/>
          </a:xfrm>
        </p:spPr>
        <p:txBody>
          <a:bodyPr/>
          <a:lstStyle/>
          <a:p>
            <a:r>
              <a:rPr lang="en-US" dirty="0" smtClean="0"/>
              <a:t>In the </a:t>
            </a:r>
            <a:r>
              <a:rPr lang="en-US" i="1" dirty="0" smtClean="0"/>
              <a:t>Brief Course Description </a:t>
            </a:r>
            <a:r>
              <a:rPr lang="en-US" dirty="0" smtClean="0"/>
              <a:t>section, UC is looking for:</a:t>
            </a:r>
          </a:p>
          <a:p>
            <a:pPr lvl="1"/>
            <a:r>
              <a:rPr lang="en-US" dirty="0" smtClean="0"/>
              <a:t>A description of the course’s content</a:t>
            </a:r>
          </a:p>
          <a:p>
            <a:pPr lvl="1"/>
            <a:endParaRPr lang="en-US" sz="1000" dirty="0" smtClean="0"/>
          </a:p>
          <a:p>
            <a:r>
              <a:rPr lang="en-US" dirty="0" smtClean="0"/>
              <a:t>Additional tips:</a:t>
            </a:r>
          </a:p>
          <a:p>
            <a:pPr lvl="1"/>
            <a:r>
              <a:rPr lang="en-US" dirty="0" smtClean="0"/>
              <a:t>This is the first thing the analyst will read</a:t>
            </a:r>
          </a:p>
          <a:p>
            <a:pPr lvl="1"/>
            <a:r>
              <a:rPr lang="en-US" dirty="0" smtClean="0"/>
              <a:t>Draw your content from the </a:t>
            </a:r>
            <a:r>
              <a:rPr lang="en-US" i="1" dirty="0" smtClean="0"/>
              <a:t>Course Outline </a:t>
            </a:r>
            <a:r>
              <a:rPr lang="en-US" dirty="0" smtClean="0"/>
              <a:t>section</a:t>
            </a:r>
          </a:p>
          <a:p>
            <a:pPr lvl="1"/>
            <a:r>
              <a:rPr lang="en-US" dirty="0" smtClean="0"/>
              <a:t>The </a:t>
            </a:r>
            <a:r>
              <a:rPr lang="en-US" i="1" dirty="0" smtClean="0"/>
              <a:t>Brief Course Description </a:t>
            </a:r>
            <a:r>
              <a:rPr lang="en-US" dirty="0" smtClean="0"/>
              <a:t>and </a:t>
            </a:r>
            <a:r>
              <a:rPr lang="en-US" i="1" dirty="0" smtClean="0"/>
              <a:t>Course Purpose</a:t>
            </a:r>
            <a:r>
              <a:rPr lang="en-US" dirty="0" smtClean="0"/>
              <a:t> should not be identical and repetitive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24</a:t>
            </a:fld>
            <a:endParaRPr lang="en-US" dirty="0"/>
          </a:p>
        </p:txBody>
      </p:sp>
      <p:sp>
        <p:nvSpPr>
          <p:cNvPr id="3" name="Content Placeholder 2"/>
          <p:cNvSpPr>
            <a:spLocks noGrp="1"/>
          </p:cNvSpPr>
          <p:nvPr>
            <p:ph sz="quarter" idx="14"/>
          </p:nvPr>
        </p:nvSpPr>
        <p:spPr/>
        <p:txBody>
          <a:bodyPr/>
          <a:lstStyle/>
          <a:p>
            <a:r>
              <a:rPr lang="en-US" dirty="0" smtClean="0"/>
              <a:t>Textbook/Supplemental Materials</a:t>
            </a:r>
            <a:endParaRPr lang="en-US" dirty="0"/>
          </a:p>
        </p:txBody>
      </p:sp>
      <p:sp>
        <p:nvSpPr>
          <p:cNvPr id="4" name="Content Placeholder 3"/>
          <p:cNvSpPr>
            <a:spLocks noGrp="1"/>
          </p:cNvSpPr>
          <p:nvPr>
            <p:ph sz="quarter" idx="15"/>
          </p:nvPr>
        </p:nvSpPr>
        <p:spPr>
          <a:xfrm>
            <a:off x="477885" y="1275641"/>
            <a:ext cx="8162908" cy="4827447"/>
          </a:xfrm>
        </p:spPr>
        <p:txBody>
          <a:bodyPr>
            <a:noAutofit/>
          </a:bodyPr>
          <a:lstStyle/>
          <a:p>
            <a:r>
              <a:rPr lang="en-US" dirty="0" smtClean="0"/>
              <a:t>Textbooks</a:t>
            </a:r>
            <a:r>
              <a:rPr lang="en-US" sz="2200" dirty="0" smtClean="0"/>
              <a:t>:</a:t>
            </a:r>
          </a:p>
          <a:p>
            <a:pPr indent="0">
              <a:buNone/>
            </a:pPr>
            <a:r>
              <a:rPr lang="en-US" sz="2200" b="1" i="1" dirty="0" smtClean="0"/>
              <a:t>Include a list of Primary and Secondary Texts. Make sure to note the books that will be read entirely and those that will be read as excerpts. Online texts or non-standard text materials should include a link to the online text.</a:t>
            </a:r>
          </a:p>
          <a:p>
            <a:pPr>
              <a:spcBef>
                <a:spcPts val="0"/>
              </a:spcBef>
              <a:buNone/>
            </a:pPr>
            <a:endParaRPr lang="en-US" sz="1100" b="1" i="1" dirty="0" smtClean="0"/>
          </a:p>
          <a:p>
            <a:r>
              <a:rPr lang="en-US" dirty="0" smtClean="0"/>
              <a:t>Supplemental Materials</a:t>
            </a:r>
            <a:r>
              <a:rPr lang="en-US" sz="2200" dirty="0" smtClean="0"/>
              <a:t>:</a:t>
            </a:r>
          </a:p>
          <a:p>
            <a:pPr indent="0">
              <a:buNone/>
            </a:pPr>
            <a:r>
              <a:rPr lang="en-US" sz="2200" b="1" i="1" dirty="0" smtClean="0"/>
              <a:t>Please describe (each supplemental material). If using online text or non-standard material, please provide the title of the material or webpage and the URL link. </a:t>
            </a:r>
          </a:p>
          <a:p>
            <a:pPr>
              <a:spcBef>
                <a:spcPts val="0"/>
              </a:spcBef>
              <a:buNone/>
            </a:pPr>
            <a:endParaRPr lang="en-US" sz="1100" b="1" i="1" dirty="0" smtClean="0"/>
          </a:p>
          <a:p>
            <a:r>
              <a:rPr lang="en-US" dirty="0" smtClean="0"/>
              <a:t>What are the students </a:t>
            </a:r>
            <a:r>
              <a:rPr lang="en-US" b="1" dirty="0" smtClean="0">
                <a:solidFill>
                  <a:schemeClr val="tx1"/>
                </a:solidFill>
              </a:rPr>
              <a:t>reading</a:t>
            </a:r>
            <a:r>
              <a:rPr lang="en-US" dirty="0" smtClean="0"/>
              <a:t> and what other </a:t>
            </a:r>
            <a:r>
              <a:rPr lang="en-US" b="1" dirty="0" smtClean="0">
                <a:solidFill>
                  <a:schemeClr val="tx1"/>
                </a:solidFill>
              </a:rPr>
              <a:t>materials</a:t>
            </a:r>
            <a:r>
              <a:rPr lang="en-US" dirty="0" smtClean="0"/>
              <a:t> are used to </a:t>
            </a:r>
            <a:r>
              <a:rPr lang="en-US" b="1" dirty="0" smtClean="0">
                <a:solidFill>
                  <a:schemeClr val="tx1"/>
                </a:solidFill>
              </a:rPr>
              <a:t>support</a:t>
            </a:r>
            <a:r>
              <a:rPr lang="en-US" dirty="0" smtClean="0"/>
              <a:t> the delivery and understanding of the curriculum?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25</a:t>
            </a:fld>
            <a:endParaRPr lang="en-US" dirty="0"/>
          </a:p>
        </p:txBody>
      </p:sp>
      <p:sp>
        <p:nvSpPr>
          <p:cNvPr id="3" name="Content Placeholder 2"/>
          <p:cNvSpPr>
            <a:spLocks noGrp="1"/>
          </p:cNvSpPr>
          <p:nvPr>
            <p:ph sz="quarter" idx="14"/>
          </p:nvPr>
        </p:nvSpPr>
        <p:spPr>
          <a:xfrm>
            <a:off x="437628" y="439949"/>
            <a:ext cx="8162908" cy="1133670"/>
          </a:xfrm>
        </p:spPr>
        <p:txBody>
          <a:bodyPr>
            <a:noAutofit/>
          </a:bodyPr>
          <a:lstStyle/>
          <a:p>
            <a:r>
              <a:rPr lang="en-US" dirty="0" smtClean="0"/>
              <a:t>Guidelines for Textbook/</a:t>
            </a:r>
          </a:p>
          <a:p>
            <a:r>
              <a:rPr lang="en-US" dirty="0" smtClean="0"/>
              <a:t>Supplemental Materials</a:t>
            </a:r>
            <a:endParaRPr lang="en-US" dirty="0"/>
          </a:p>
        </p:txBody>
      </p:sp>
      <p:sp>
        <p:nvSpPr>
          <p:cNvPr id="4" name="Content Placeholder 3"/>
          <p:cNvSpPr>
            <a:spLocks noGrp="1"/>
          </p:cNvSpPr>
          <p:nvPr>
            <p:ph sz="quarter" idx="15"/>
          </p:nvPr>
        </p:nvSpPr>
        <p:spPr>
          <a:xfrm>
            <a:off x="477885" y="2062446"/>
            <a:ext cx="8162908" cy="2523768"/>
          </a:xfrm>
        </p:spPr>
        <p:txBody>
          <a:bodyPr/>
          <a:lstStyle/>
          <a:p>
            <a:r>
              <a:rPr lang="en-US" dirty="0" smtClean="0"/>
              <a:t>In the </a:t>
            </a:r>
            <a:r>
              <a:rPr lang="en-US" i="1" dirty="0" smtClean="0"/>
              <a:t>Textbook/Supplemental Materials </a:t>
            </a:r>
            <a:r>
              <a:rPr lang="en-US" dirty="0" smtClean="0"/>
              <a:t>section, UC is looking for:</a:t>
            </a:r>
          </a:p>
          <a:p>
            <a:pPr lvl="1"/>
            <a:r>
              <a:rPr lang="en-US" dirty="0" smtClean="0"/>
              <a:t>List of core textbooks</a:t>
            </a:r>
          </a:p>
          <a:p>
            <a:pPr lvl="1"/>
            <a:r>
              <a:rPr lang="en-US" dirty="0" smtClean="0"/>
              <a:t>List of key supplemental instructional materials</a:t>
            </a:r>
          </a:p>
          <a:p>
            <a:pPr lvl="1"/>
            <a:r>
              <a:rPr lang="en-US" dirty="0" smtClean="0"/>
              <a:t>Evidence that each textbook and supplemental material clearly supports the curriculum</a:t>
            </a:r>
          </a:p>
          <a:p>
            <a:pPr lvl="1"/>
            <a:r>
              <a:rPr lang="en-US" dirty="0" smtClean="0"/>
              <a:t>Grade- and content-appropriate text and materials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26</a:t>
            </a:fld>
            <a:endParaRPr lang="en-US" dirty="0"/>
          </a:p>
        </p:txBody>
      </p:sp>
      <p:sp>
        <p:nvSpPr>
          <p:cNvPr id="3" name="Content Placeholder 2"/>
          <p:cNvSpPr>
            <a:spLocks noGrp="1"/>
          </p:cNvSpPr>
          <p:nvPr>
            <p:ph sz="quarter" idx="14"/>
          </p:nvPr>
        </p:nvSpPr>
        <p:spPr/>
        <p:txBody>
          <a:bodyPr/>
          <a:lstStyle/>
          <a:p>
            <a:r>
              <a:rPr lang="en-US" dirty="0" smtClean="0"/>
              <a:t>Course Purpose</a:t>
            </a:r>
            <a:endParaRPr lang="en-US" dirty="0"/>
          </a:p>
        </p:txBody>
      </p:sp>
      <p:sp>
        <p:nvSpPr>
          <p:cNvPr id="4" name="Content Placeholder 3"/>
          <p:cNvSpPr>
            <a:spLocks noGrp="1"/>
          </p:cNvSpPr>
          <p:nvPr>
            <p:ph sz="quarter" idx="15"/>
          </p:nvPr>
        </p:nvSpPr>
        <p:spPr>
          <a:xfrm>
            <a:off x="477885" y="1403231"/>
            <a:ext cx="8162908" cy="2523768"/>
          </a:xfrm>
        </p:spPr>
        <p:txBody>
          <a:bodyPr/>
          <a:lstStyle/>
          <a:p>
            <a:pPr indent="0">
              <a:buNone/>
            </a:pPr>
            <a:r>
              <a:rPr lang="en-US" b="1" i="1" dirty="0" smtClean="0"/>
              <a:t>What is the purpose of this course? Please provide a brief description of the goals and expected outcomes. How these will be accomplished should be reserved for the Course Outline, Key Assignments, Assessments and/or Instructional Methods.</a:t>
            </a:r>
          </a:p>
          <a:p>
            <a:pPr>
              <a:buNone/>
            </a:pPr>
            <a:endParaRPr lang="en-US" sz="1000" b="1" i="1" dirty="0" smtClean="0"/>
          </a:p>
          <a:p>
            <a:r>
              <a:rPr lang="en-US" dirty="0" smtClean="0"/>
              <a:t>Why is it </a:t>
            </a:r>
            <a:r>
              <a:rPr lang="en-US" b="1" dirty="0" smtClean="0">
                <a:solidFill>
                  <a:schemeClr val="tx1"/>
                </a:solidFill>
              </a:rPr>
              <a:t>important</a:t>
            </a:r>
            <a:r>
              <a:rPr lang="en-US" dirty="0" smtClean="0"/>
              <a:t> for students to take this course?</a:t>
            </a:r>
            <a:r>
              <a:rPr lang="en-US" b="1" i="1" dirty="0" smtClean="0"/>
              <a:t> </a:t>
            </a:r>
            <a:endParaRPr lang="en-US" b="1" i="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27</a:t>
            </a:fld>
            <a:endParaRPr lang="en-US" dirty="0"/>
          </a:p>
        </p:txBody>
      </p:sp>
      <p:sp>
        <p:nvSpPr>
          <p:cNvPr id="3" name="Content Placeholder 2"/>
          <p:cNvSpPr>
            <a:spLocks noGrp="1"/>
          </p:cNvSpPr>
          <p:nvPr>
            <p:ph sz="quarter" idx="14"/>
          </p:nvPr>
        </p:nvSpPr>
        <p:spPr/>
        <p:txBody>
          <a:bodyPr/>
          <a:lstStyle/>
          <a:p>
            <a:r>
              <a:rPr lang="en-US" dirty="0" smtClean="0"/>
              <a:t>Guidelines for Course Purpose</a:t>
            </a:r>
            <a:endParaRPr lang="en-US" dirty="0"/>
          </a:p>
        </p:txBody>
      </p:sp>
      <p:sp>
        <p:nvSpPr>
          <p:cNvPr id="4" name="Content Placeholder 3"/>
          <p:cNvSpPr>
            <a:spLocks noGrp="1"/>
          </p:cNvSpPr>
          <p:nvPr>
            <p:ph sz="quarter" idx="15"/>
          </p:nvPr>
        </p:nvSpPr>
        <p:spPr>
          <a:xfrm>
            <a:off x="477885" y="1403232"/>
            <a:ext cx="8162908" cy="4201150"/>
          </a:xfrm>
        </p:spPr>
        <p:txBody>
          <a:bodyPr/>
          <a:lstStyle/>
          <a:p>
            <a:r>
              <a:rPr lang="en-US" dirty="0" smtClean="0"/>
              <a:t>In the </a:t>
            </a:r>
            <a:r>
              <a:rPr lang="en-US" i="1" dirty="0" smtClean="0"/>
              <a:t>Course Purpose </a:t>
            </a:r>
            <a:r>
              <a:rPr lang="en-US" dirty="0" smtClean="0"/>
              <a:t>section, UC is looking for:</a:t>
            </a:r>
          </a:p>
          <a:p>
            <a:pPr lvl="1"/>
            <a:r>
              <a:rPr lang="en-US" dirty="0" smtClean="0"/>
              <a:t>The course’s “big ideas” encompassing academic content, career-related (if applicable) goals, and habits of mind</a:t>
            </a:r>
          </a:p>
          <a:p>
            <a:pPr lvl="1"/>
            <a:r>
              <a:rPr lang="en-US" dirty="0" smtClean="0"/>
              <a:t>The rigor of the course and content</a:t>
            </a:r>
          </a:p>
          <a:p>
            <a:pPr lvl="1"/>
            <a:r>
              <a:rPr lang="en-US" dirty="0" smtClean="0"/>
              <a:t>Not a reiteration of state standards</a:t>
            </a:r>
          </a:p>
          <a:p>
            <a:pPr lvl="1"/>
            <a:endParaRPr lang="en-US" sz="1000" dirty="0" smtClean="0"/>
          </a:p>
          <a:p>
            <a:r>
              <a:rPr lang="en-US" dirty="0" smtClean="0"/>
              <a:t>Additional tips:</a:t>
            </a:r>
          </a:p>
          <a:p>
            <a:pPr lvl="1"/>
            <a:r>
              <a:rPr lang="en-US" dirty="0" smtClean="0"/>
              <a:t>Be specific to your course and content</a:t>
            </a:r>
          </a:p>
          <a:p>
            <a:pPr lvl="1"/>
            <a:r>
              <a:rPr lang="en-US" dirty="0" smtClean="0"/>
              <a:t>Draw content from the course-wide goals and learning objectives</a:t>
            </a:r>
          </a:p>
          <a:p>
            <a:pPr lvl="1"/>
            <a:r>
              <a:rPr lang="en-US" dirty="0" smtClean="0"/>
              <a:t>Should be expository, not a list of objectives or standards</a:t>
            </a:r>
          </a:p>
          <a:p>
            <a:pPr lvl="1"/>
            <a:r>
              <a:rPr lang="en-US" dirty="0" smtClean="0"/>
              <a:t>The </a:t>
            </a:r>
            <a:r>
              <a:rPr lang="en-US" i="1" dirty="0" smtClean="0"/>
              <a:t>Brief Course Description </a:t>
            </a:r>
            <a:r>
              <a:rPr lang="en-US" dirty="0" smtClean="0"/>
              <a:t>and </a:t>
            </a:r>
            <a:r>
              <a:rPr lang="en-US" i="1" dirty="0" smtClean="0"/>
              <a:t>Course Purpose </a:t>
            </a:r>
            <a:r>
              <a:rPr lang="en-US" dirty="0" smtClean="0"/>
              <a:t>should not be identical and repetitive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28</a:t>
            </a:fld>
            <a:endParaRPr lang="en-US" dirty="0"/>
          </a:p>
        </p:txBody>
      </p:sp>
      <p:sp>
        <p:nvSpPr>
          <p:cNvPr id="3" name="Content Placeholder 2"/>
          <p:cNvSpPr>
            <a:spLocks noGrp="1"/>
          </p:cNvSpPr>
          <p:nvPr>
            <p:ph sz="quarter" idx="14"/>
          </p:nvPr>
        </p:nvSpPr>
        <p:spPr/>
        <p:txBody>
          <a:bodyPr/>
          <a:lstStyle/>
          <a:p>
            <a:r>
              <a:rPr lang="en-US" dirty="0" smtClean="0"/>
              <a:t>Course Outline</a:t>
            </a:r>
            <a:endParaRPr lang="en-US" dirty="0"/>
          </a:p>
        </p:txBody>
      </p:sp>
      <p:sp>
        <p:nvSpPr>
          <p:cNvPr id="4" name="Content Placeholder 3"/>
          <p:cNvSpPr>
            <a:spLocks noGrp="1"/>
          </p:cNvSpPr>
          <p:nvPr>
            <p:ph sz="quarter" idx="15"/>
          </p:nvPr>
        </p:nvSpPr>
        <p:spPr>
          <a:xfrm>
            <a:off x="477885" y="1403232"/>
            <a:ext cx="8162908" cy="2893100"/>
          </a:xfrm>
        </p:spPr>
        <p:txBody>
          <a:bodyPr/>
          <a:lstStyle/>
          <a:p>
            <a:pPr indent="0">
              <a:buNone/>
            </a:pPr>
            <a:r>
              <a:rPr lang="en-US" b="1" i="1" dirty="0" smtClean="0"/>
              <a:t>A detailed descriptive summary of all topics covered. All historical knowledge is expected to be empirically based; give example. Show examples of how the text is incorporated into the topics covered. A mere listing of topics in outline form is not sufficient (i.e., textbook table of contents or California State Standards).</a:t>
            </a:r>
          </a:p>
          <a:p>
            <a:pPr>
              <a:buNone/>
            </a:pPr>
            <a:endParaRPr lang="en-US" sz="1000" b="1" i="1" dirty="0" smtClean="0"/>
          </a:p>
          <a:p>
            <a:r>
              <a:rPr lang="en-US" dirty="0" smtClean="0"/>
              <a:t>What are the students </a:t>
            </a:r>
            <a:r>
              <a:rPr lang="en-US" b="1" dirty="0" smtClean="0">
                <a:solidFill>
                  <a:schemeClr val="tx1"/>
                </a:solidFill>
              </a:rPr>
              <a:t>learning</a:t>
            </a:r>
            <a:r>
              <a:rPr lang="en-US" dirty="0" smtClean="0"/>
              <a: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29</a:t>
            </a:fld>
            <a:endParaRPr lang="en-US" dirty="0"/>
          </a:p>
        </p:txBody>
      </p:sp>
      <p:sp>
        <p:nvSpPr>
          <p:cNvPr id="3" name="Content Placeholder 2"/>
          <p:cNvSpPr>
            <a:spLocks noGrp="1"/>
          </p:cNvSpPr>
          <p:nvPr>
            <p:ph sz="quarter" idx="14"/>
          </p:nvPr>
        </p:nvSpPr>
        <p:spPr/>
        <p:txBody>
          <a:bodyPr/>
          <a:lstStyle/>
          <a:p>
            <a:r>
              <a:rPr lang="en-US" dirty="0" smtClean="0"/>
              <a:t>Guidelines for Course Outline</a:t>
            </a:r>
            <a:endParaRPr lang="en-US" dirty="0"/>
          </a:p>
        </p:txBody>
      </p:sp>
      <p:sp>
        <p:nvSpPr>
          <p:cNvPr id="4" name="Content Placeholder 3"/>
          <p:cNvSpPr>
            <a:spLocks noGrp="1"/>
          </p:cNvSpPr>
          <p:nvPr>
            <p:ph sz="quarter" idx="15"/>
          </p:nvPr>
        </p:nvSpPr>
        <p:spPr>
          <a:xfrm>
            <a:off x="477885" y="1403231"/>
            <a:ext cx="8162908" cy="4551001"/>
          </a:xfrm>
        </p:spPr>
        <p:txBody>
          <a:bodyPr>
            <a:noAutofit/>
          </a:bodyPr>
          <a:lstStyle/>
          <a:p>
            <a:r>
              <a:rPr lang="en-US" dirty="0" smtClean="0"/>
              <a:t>In the </a:t>
            </a:r>
            <a:r>
              <a:rPr lang="en-US" i="1" dirty="0" smtClean="0"/>
              <a:t>Course Outline</a:t>
            </a:r>
            <a:r>
              <a:rPr lang="en-US" dirty="0" smtClean="0"/>
              <a:t> section, UC is looking for:</a:t>
            </a:r>
          </a:p>
          <a:p>
            <a:pPr lvl="1"/>
            <a:r>
              <a:rPr lang="en-US" dirty="0" smtClean="0"/>
              <a:t>The concepts, topics, theories, and skills that are covered</a:t>
            </a:r>
          </a:p>
          <a:p>
            <a:pPr lvl="1"/>
            <a:r>
              <a:rPr lang="en-US" dirty="0" smtClean="0"/>
              <a:t>Depth and breadth</a:t>
            </a:r>
          </a:p>
          <a:p>
            <a:pPr lvl="1"/>
            <a:r>
              <a:rPr lang="en-US" dirty="0" smtClean="0"/>
              <a:t>The process and flow of concepts</a:t>
            </a:r>
          </a:p>
          <a:p>
            <a:pPr lvl="1"/>
            <a:r>
              <a:rPr lang="en-US" dirty="0" smtClean="0"/>
              <a:t>Clear evidence of the level of rigor and development of essential skills</a:t>
            </a:r>
          </a:p>
          <a:p>
            <a:pPr lvl="1"/>
            <a:r>
              <a:rPr lang="en-US" dirty="0" smtClean="0"/>
              <a:t>Incorporation of the texts and supplemental materials</a:t>
            </a:r>
          </a:p>
          <a:p>
            <a:pPr lvl="1"/>
            <a:endParaRPr lang="en-US" sz="1000" dirty="0" smtClean="0"/>
          </a:p>
          <a:p>
            <a:r>
              <a:rPr lang="en-US" dirty="0" smtClean="0"/>
              <a:t>Additional tips:</a:t>
            </a:r>
          </a:p>
          <a:p>
            <a:pPr lvl="1"/>
            <a:r>
              <a:rPr lang="en-US" dirty="0" smtClean="0"/>
              <a:t>Be detailed and descriptive</a:t>
            </a:r>
          </a:p>
          <a:p>
            <a:pPr lvl="1"/>
            <a:r>
              <a:rPr lang="en-US" dirty="0" smtClean="0"/>
              <a:t>Do not include key assignments or assessments</a:t>
            </a:r>
          </a:p>
          <a:p>
            <a:pPr lvl="1"/>
            <a:r>
              <a:rPr lang="en-US" dirty="0" smtClean="0"/>
              <a:t>Remember your audience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3</a:t>
            </a:fld>
            <a:endParaRPr lang="en-US" dirty="0"/>
          </a:p>
        </p:txBody>
      </p:sp>
      <p:sp>
        <p:nvSpPr>
          <p:cNvPr id="3" name="Content Placeholder 2"/>
          <p:cNvSpPr>
            <a:spLocks noGrp="1"/>
          </p:cNvSpPr>
          <p:nvPr>
            <p:ph sz="quarter" idx="14"/>
          </p:nvPr>
        </p:nvSpPr>
        <p:spPr>
          <a:xfrm>
            <a:off x="501423" y="2438873"/>
            <a:ext cx="8162908" cy="504754"/>
          </a:xfrm>
        </p:spPr>
        <p:txBody>
          <a:bodyPr/>
          <a:lstStyle/>
          <a:p>
            <a:r>
              <a:rPr lang="en-US" dirty="0" smtClean="0"/>
              <a:t>Part I: Overview &amp; Background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30</a:t>
            </a:fld>
            <a:endParaRPr lang="en-US" dirty="0"/>
          </a:p>
        </p:txBody>
      </p:sp>
      <p:sp>
        <p:nvSpPr>
          <p:cNvPr id="3" name="Content Placeholder 2"/>
          <p:cNvSpPr>
            <a:spLocks noGrp="1"/>
          </p:cNvSpPr>
          <p:nvPr>
            <p:ph sz="quarter" idx="14"/>
          </p:nvPr>
        </p:nvSpPr>
        <p:spPr/>
        <p:txBody>
          <a:bodyPr/>
          <a:lstStyle/>
          <a:p>
            <a:r>
              <a:rPr lang="en-US" dirty="0" smtClean="0"/>
              <a:t>Key Assignments</a:t>
            </a:r>
            <a:endParaRPr lang="en-US" dirty="0"/>
          </a:p>
        </p:txBody>
      </p:sp>
      <p:sp>
        <p:nvSpPr>
          <p:cNvPr id="4" name="Content Placeholder 3"/>
          <p:cNvSpPr>
            <a:spLocks noGrp="1"/>
          </p:cNvSpPr>
          <p:nvPr>
            <p:ph sz="quarter" idx="15"/>
          </p:nvPr>
        </p:nvSpPr>
        <p:spPr>
          <a:xfrm>
            <a:off x="477885" y="1403232"/>
            <a:ext cx="8162908" cy="4657326"/>
          </a:xfrm>
        </p:spPr>
        <p:txBody>
          <a:bodyPr>
            <a:noAutofit/>
          </a:bodyPr>
          <a:lstStyle/>
          <a:p>
            <a:pPr indent="0">
              <a:buNone/>
            </a:pPr>
            <a:r>
              <a:rPr lang="en-US" sz="2200" b="1" i="1" dirty="0" smtClean="0"/>
              <a:t>Detailed description of all Key Assignments which should incorporate activities and projects, as well as short answers and essay questions. How do assignments incorporate topics? Include all assignments that students will be required to complete. Assignments should be linked to components mentioned in the course outline. It is not appropriate or necessary to include instructions given to students regarding execution of assignments (formatting, timeliness, etc.). Do not include exams or assessments in this section.</a:t>
            </a:r>
          </a:p>
          <a:p>
            <a:pPr>
              <a:buNone/>
            </a:pPr>
            <a:endParaRPr lang="en-US" sz="1000" b="1" i="1" dirty="0" smtClean="0"/>
          </a:p>
          <a:p>
            <a:r>
              <a:rPr lang="en-US" dirty="0" smtClean="0"/>
              <a:t>What are the students </a:t>
            </a:r>
            <a:r>
              <a:rPr lang="en-US" b="1" dirty="0" smtClean="0">
                <a:solidFill>
                  <a:schemeClr val="tx1"/>
                </a:solidFill>
              </a:rPr>
              <a:t>doing</a:t>
            </a:r>
            <a:r>
              <a:rPr lang="en-US"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31</a:t>
            </a:fld>
            <a:endParaRPr lang="en-US" dirty="0"/>
          </a:p>
        </p:txBody>
      </p:sp>
      <p:sp>
        <p:nvSpPr>
          <p:cNvPr id="3" name="Content Placeholder 2"/>
          <p:cNvSpPr>
            <a:spLocks noGrp="1"/>
          </p:cNvSpPr>
          <p:nvPr>
            <p:ph sz="quarter" idx="14"/>
          </p:nvPr>
        </p:nvSpPr>
        <p:spPr/>
        <p:txBody>
          <a:bodyPr/>
          <a:lstStyle/>
          <a:p>
            <a:r>
              <a:rPr lang="en-US" dirty="0" smtClean="0"/>
              <a:t>Guidelines for Key Assignments</a:t>
            </a:r>
            <a:endParaRPr lang="en-US" dirty="0"/>
          </a:p>
        </p:txBody>
      </p:sp>
      <p:sp>
        <p:nvSpPr>
          <p:cNvPr id="4" name="Content Placeholder 3"/>
          <p:cNvSpPr>
            <a:spLocks noGrp="1"/>
          </p:cNvSpPr>
          <p:nvPr>
            <p:ph sz="quarter" idx="15"/>
          </p:nvPr>
        </p:nvSpPr>
        <p:spPr>
          <a:xfrm>
            <a:off x="477885" y="1233377"/>
            <a:ext cx="8162908" cy="4890975"/>
          </a:xfrm>
        </p:spPr>
        <p:txBody>
          <a:bodyPr>
            <a:noAutofit/>
          </a:bodyPr>
          <a:lstStyle/>
          <a:p>
            <a:r>
              <a:rPr lang="en-US" dirty="0" smtClean="0"/>
              <a:t>In the </a:t>
            </a:r>
            <a:r>
              <a:rPr lang="en-US" i="1" dirty="0" smtClean="0"/>
              <a:t>Key Assignments</a:t>
            </a:r>
            <a:r>
              <a:rPr lang="en-US" dirty="0" smtClean="0"/>
              <a:t> section, UC is looking for:</a:t>
            </a:r>
          </a:p>
          <a:p>
            <a:pPr lvl="1"/>
            <a:r>
              <a:rPr lang="en-US" sz="1800" dirty="0" smtClean="0"/>
              <a:t>Detailed descriptions of each key assignment – process, product, and outcome</a:t>
            </a:r>
          </a:p>
          <a:p>
            <a:pPr lvl="1"/>
            <a:r>
              <a:rPr lang="en-US" sz="1800" dirty="0" smtClean="0"/>
              <a:t>Assignments clearly link to and address the unit’s topics and goals</a:t>
            </a:r>
          </a:p>
          <a:p>
            <a:pPr lvl="1"/>
            <a:r>
              <a:rPr lang="en-US" sz="1800" dirty="0" smtClean="0"/>
              <a:t>Progression of content, skills, and student understanding</a:t>
            </a:r>
          </a:p>
          <a:p>
            <a:pPr lvl="1"/>
            <a:r>
              <a:rPr lang="en-US" sz="1800" dirty="0" smtClean="0"/>
              <a:t>Engaging and rigorous assignments</a:t>
            </a:r>
          </a:p>
          <a:p>
            <a:pPr lvl="1"/>
            <a:r>
              <a:rPr lang="en-US" sz="1800" dirty="0" smtClean="0"/>
              <a:t>Description of writing assignments – topic, length, nature, and intent of the essay</a:t>
            </a:r>
          </a:p>
          <a:p>
            <a:pPr lvl="1"/>
            <a:r>
              <a:rPr lang="en-US" sz="1800" dirty="0" smtClean="0"/>
              <a:t>Description of lab activities – process, product and result/outcome</a:t>
            </a:r>
          </a:p>
          <a:p>
            <a:r>
              <a:rPr lang="en-US" dirty="0" smtClean="0"/>
              <a:t>Additional tips:</a:t>
            </a:r>
          </a:p>
          <a:p>
            <a:pPr lvl="1"/>
            <a:r>
              <a:rPr lang="en-US" sz="1800" dirty="0" smtClean="0"/>
              <a:t>Use a variety of different types of activities and projects</a:t>
            </a:r>
          </a:p>
          <a:p>
            <a:pPr lvl="1"/>
            <a:r>
              <a:rPr lang="en-US" sz="1800" dirty="0" smtClean="0"/>
              <a:t>Quality over quantity</a:t>
            </a:r>
          </a:p>
          <a:p>
            <a:pPr lvl="1"/>
            <a:r>
              <a:rPr lang="en-US" sz="1800" dirty="0" smtClean="0"/>
              <a:t>Each description = 3-5 sentences in length</a:t>
            </a: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32</a:t>
            </a:fld>
            <a:endParaRPr lang="en-US" dirty="0"/>
          </a:p>
        </p:txBody>
      </p:sp>
      <p:sp>
        <p:nvSpPr>
          <p:cNvPr id="3" name="Content Placeholder 2"/>
          <p:cNvSpPr>
            <a:spLocks noGrp="1"/>
          </p:cNvSpPr>
          <p:nvPr>
            <p:ph sz="quarter" idx="14"/>
          </p:nvPr>
        </p:nvSpPr>
        <p:spPr/>
        <p:txBody>
          <a:bodyPr>
            <a:normAutofit fontScale="85000" lnSpcReduction="10000"/>
          </a:bodyPr>
          <a:lstStyle/>
          <a:p>
            <a:r>
              <a:rPr lang="en-US" dirty="0" smtClean="0"/>
              <a:t>Instructional Methods and/or Strategies</a:t>
            </a:r>
            <a:endParaRPr lang="en-US" dirty="0"/>
          </a:p>
        </p:txBody>
      </p:sp>
      <p:sp>
        <p:nvSpPr>
          <p:cNvPr id="4" name="Content Placeholder 3"/>
          <p:cNvSpPr>
            <a:spLocks noGrp="1"/>
          </p:cNvSpPr>
          <p:nvPr>
            <p:ph sz="quarter" idx="15"/>
          </p:nvPr>
        </p:nvSpPr>
        <p:spPr>
          <a:xfrm>
            <a:off x="477885" y="1403231"/>
            <a:ext cx="8162908" cy="2523768"/>
          </a:xfrm>
        </p:spPr>
        <p:txBody>
          <a:bodyPr/>
          <a:lstStyle/>
          <a:p>
            <a:pPr indent="0">
              <a:buNone/>
            </a:pPr>
            <a:r>
              <a:rPr lang="en-US" b="1" i="1" dirty="0" smtClean="0"/>
              <a:t>Indicate how the Instructional Methods and/or Strategies support the delivery of the curriculum. What portions of the Course Outline are supported by the methods and strategies?</a:t>
            </a:r>
          </a:p>
          <a:p>
            <a:pPr>
              <a:buNone/>
            </a:pPr>
            <a:endParaRPr lang="en-US" sz="1000" b="1" i="1" dirty="0" smtClean="0"/>
          </a:p>
          <a:p>
            <a:r>
              <a:rPr lang="en-US" dirty="0" smtClean="0"/>
              <a:t>What </a:t>
            </a:r>
            <a:r>
              <a:rPr lang="en-US" b="1" dirty="0" smtClean="0">
                <a:solidFill>
                  <a:schemeClr val="tx1"/>
                </a:solidFill>
              </a:rPr>
              <a:t>methods</a:t>
            </a:r>
            <a:r>
              <a:rPr lang="en-US" dirty="0" smtClean="0"/>
              <a:t> will be used to teach the course and how do they </a:t>
            </a:r>
            <a:r>
              <a:rPr lang="en-US" b="1" dirty="0" smtClean="0">
                <a:solidFill>
                  <a:schemeClr val="tx1"/>
                </a:solidFill>
              </a:rPr>
              <a:t>support</a:t>
            </a:r>
            <a:r>
              <a:rPr lang="en-US" dirty="0" smtClean="0"/>
              <a:t> the content and student outcomes?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33</a:t>
            </a:fld>
            <a:endParaRPr lang="en-US" dirty="0"/>
          </a:p>
        </p:txBody>
      </p:sp>
      <p:sp>
        <p:nvSpPr>
          <p:cNvPr id="3" name="Content Placeholder 2"/>
          <p:cNvSpPr>
            <a:spLocks noGrp="1"/>
          </p:cNvSpPr>
          <p:nvPr>
            <p:ph sz="quarter" idx="14"/>
          </p:nvPr>
        </p:nvSpPr>
        <p:spPr>
          <a:xfrm>
            <a:off x="437628" y="439949"/>
            <a:ext cx="8162908" cy="750898"/>
          </a:xfrm>
        </p:spPr>
        <p:txBody>
          <a:bodyPr>
            <a:normAutofit fontScale="85000" lnSpcReduction="20000"/>
          </a:bodyPr>
          <a:lstStyle/>
          <a:p>
            <a:r>
              <a:rPr lang="en-US" dirty="0" smtClean="0"/>
              <a:t>Guidelines for Instructional Methods</a:t>
            </a:r>
          </a:p>
          <a:p>
            <a:r>
              <a:rPr lang="en-US" dirty="0" smtClean="0"/>
              <a:t>and/or Strategies</a:t>
            </a:r>
            <a:endParaRPr lang="en-US" dirty="0"/>
          </a:p>
        </p:txBody>
      </p:sp>
      <p:sp>
        <p:nvSpPr>
          <p:cNvPr id="4" name="Content Placeholder 3"/>
          <p:cNvSpPr>
            <a:spLocks noGrp="1"/>
          </p:cNvSpPr>
          <p:nvPr>
            <p:ph sz="quarter" idx="15"/>
          </p:nvPr>
        </p:nvSpPr>
        <p:spPr>
          <a:xfrm>
            <a:off x="477885" y="1615882"/>
            <a:ext cx="8162908" cy="3893374"/>
          </a:xfrm>
        </p:spPr>
        <p:txBody>
          <a:bodyPr/>
          <a:lstStyle/>
          <a:p>
            <a:r>
              <a:rPr lang="en-US" dirty="0" smtClean="0"/>
              <a:t>In the </a:t>
            </a:r>
            <a:r>
              <a:rPr lang="en-US" i="1" dirty="0" smtClean="0"/>
              <a:t>Instructional Methods and/or Strategies </a:t>
            </a:r>
            <a:r>
              <a:rPr lang="en-US" dirty="0" smtClean="0"/>
              <a:t>section, UC is looking for:</a:t>
            </a:r>
          </a:p>
          <a:p>
            <a:pPr lvl="1"/>
            <a:r>
              <a:rPr lang="en-US" dirty="0" smtClean="0"/>
              <a:t>The name of the instructional method/strategy</a:t>
            </a:r>
          </a:p>
          <a:p>
            <a:pPr lvl="1"/>
            <a:r>
              <a:rPr lang="en-US" dirty="0" smtClean="0"/>
              <a:t>Each instructional method supports the delivery of the curriculum and the learning objectives</a:t>
            </a:r>
          </a:p>
          <a:p>
            <a:pPr lvl="1"/>
            <a:r>
              <a:rPr lang="en-US" dirty="0" smtClean="0"/>
              <a:t>When (and why) each strategy is used</a:t>
            </a:r>
          </a:p>
          <a:p>
            <a:pPr lvl="1"/>
            <a:endParaRPr lang="en-US" sz="1000" dirty="0" smtClean="0"/>
          </a:p>
          <a:p>
            <a:r>
              <a:rPr lang="en-US" dirty="0" smtClean="0"/>
              <a:t>Additional tips:</a:t>
            </a:r>
          </a:p>
          <a:p>
            <a:pPr lvl="1"/>
            <a:r>
              <a:rPr lang="en-US" dirty="0" smtClean="0"/>
              <a:t>Be specific to your course and content</a:t>
            </a:r>
          </a:p>
          <a:p>
            <a:pPr lvl="1"/>
            <a:r>
              <a:rPr lang="en-US" dirty="0" smtClean="0"/>
              <a:t>Use a variety of strategies</a:t>
            </a:r>
          </a:p>
          <a:p>
            <a:pPr lvl="1"/>
            <a:r>
              <a:rPr lang="en-US" dirty="0" smtClean="0"/>
              <a:t>A “laundry list” is not acceptable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34</a:t>
            </a:fld>
            <a:endParaRPr lang="en-US" dirty="0"/>
          </a:p>
        </p:txBody>
      </p:sp>
      <p:sp>
        <p:nvSpPr>
          <p:cNvPr id="3" name="Content Placeholder 2"/>
          <p:cNvSpPr>
            <a:spLocks noGrp="1"/>
          </p:cNvSpPr>
          <p:nvPr>
            <p:ph sz="quarter" idx="14"/>
          </p:nvPr>
        </p:nvSpPr>
        <p:spPr/>
        <p:txBody>
          <a:bodyPr/>
          <a:lstStyle/>
          <a:p>
            <a:r>
              <a:rPr lang="en-US" dirty="0" smtClean="0"/>
              <a:t>Assessment Methods and/or Tools</a:t>
            </a:r>
            <a:endParaRPr lang="en-US" dirty="0"/>
          </a:p>
        </p:txBody>
      </p:sp>
      <p:sp>
        <p:nvSpPr>
          <p:cNvPr id="4" name="Content Placeholder 3"/>
          <p:cNvSpPr>
            <a:spLocks noGrp="1"/>
          </p:cNvSpPr>
          <p:nvPr>
            <p:ph sz="quarter" idx="15"/>
          </p:nvPr>
        </p:nvSpPr>
        <p:spPr>
          <a:xfrm>
            <a:off x="477885" y="1403231"/>
            <a:ext cx="8162908" cy="2523768"/>
          </a:xfrm>
        </p:spPr>
        <p:txBody>
          <a:bodyPr/>
          <a:lstStyle/>
          <a:p>
            <a:pPr indent="0">
              <a:buNone/>
            </a:pPr>
            <a:r>
              <a:rPr lang="en-US" b="1" i="1" dirty="0" smtClean="0"/>
              <a:t>Indicate the intent of each assessment method and a brief description of how each relates to the Course Purpose and goals related to the development of critical thinking and other habits of mind. </a:t>
            </a:r>
          </a:p>
          <a:p>
            <a:pPr>
              <a:buNone/>
            </a:pPr>
            <a:endParaRPr lang="en-US" sz="1000" b="1" i="1" dirty="0" smtClean="0"/>
          </a:p>
          <a:p>
            <a:r>
              <a:rPr lang="en-US" dirty="0" smtClean="0"/>
              <a:t>What </a:t>
            </a:r>
            <a:r>
              <a:rPr lang="en-US" b="1" dirty="0" smtClean="0">
                <a:solidFill>
                  <a:schemeClr val="tx1"/>
                </a:solidFill>
              </a:rPr>
              <a:t>tools</a:t>
            </a:r>
            <a:r>
              <a:rPr lang="en-US" b="1" dirty="0" smtClean="0"/>
              <a:t> </a:t>
            </a:r>
            <a:r>
              <a:rPr lang="en-US" dirty="0" smtClean="0"/>
              <a:t>will be used to assess the students and how do they </a:t>
            </a:r>
            <a:r>
              <a:rPr lang="en-US" b="1" dirty="0" smtClean="0">
                <a:solidFill>
                  <a:schemeClr val="tx1"/>
                </a:solidFill>
              </a:rPr>
              <a:t>support</a:t>
            </a:r>
            <a:r>
              <a:rPr lang="en-US" b="1" dirty="0" smtClean="0"/>
              <a:t> </a:t>
            </a:r>
            <a:r>
              <a:rPr lang="en-US" dirty="0" smtClean="0"/>
              <a:t>the content and learning outcomes?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35</a:t>
            </a:fld>
            <a:endParaRPr lang="en-US" dirty="0"/>
          </a:p>
        </p:txBody>
      </p:sp>
      <p:sp>
        <p:nvSpPr>
          <p:cNvPr id="3" name="Content Placeholder 2"/>
          <p:cNvSpPr>
            <a:spLocks noGrp="1"/>
          </p:cNvSpPr>
          <p:nvPr>
            <p:ph sz="quarter" idx="14"/>
          </p:nvPr>
        </p:nvSpPr>
        <p:spPr>
          <a:xfrm>
            <a:off x="437628" y="439949"/>
            <a:ext cx="8162908" cy="1133670"/>
          </a:xfrm>
        </p:spPr>
        <p:txBody>
          <a:bodyPr>
            <a:noAutofit/>
          </a:bodyPr>
          <a:lstStyle/>
          <a:p>
            <a:pPr>
              <a:lnSpc>
                <a:spcPct val="100000"/>
              </a:lnSpc>
              <a:spcBef>
                <a:spcPts val="0"/>
              </a:spcBef>
            </a:pPr>
            <a:r>
              <a:rPr lang="en-US" sz="3400" dirty="0" smtClean="0"/>
              <a:t>Guidelines for Assessment Methods and/or Tools</a:t>
            </a:r>
            <a:endParaRPr lang="en-US" sz="3400" dirty="0"/>
          </a:p>
        </p:txBody>
      </p:sp>
      <p:sp>
        <p:nvSpPr>
          <p:cNvPr id="4" name="Content Placeholder 3"/>
          <p:cNvSpPr>
            <a:spLocks noGrp="1"/>
          </p:cNvSpPr>
          <p:nvPr>
            <p:ph sz="quarter" idx="15"/>
          </p:nvPr>
        </p:nvSpPr>
        <p:spPr>
          <a:xfrm>
            <a:off x="477885" y="1849796"/>
            <a:ext cx="8162908" cy="3954929"/>
          </a:xfrm>
        </p:spPr>
        <p:txBody>
          <a:bodyPr/>
          <a:lstStyle/>
          <a:p>
            <a:r>
              <a:rPr lang="en-US" dirty="0" smtClean="0"/>
              <a:t>In the </a:t>
            </a:r>
            <a:r>
              <a:rPr lang="en-US" i="1" dirty="0" smtClean="0"/>
              <a:t>Assessment Methods and/or Tools </a:t>
            </a:r>
            <a:r>
              <a:rPr lang="en-US" dirty="0" smtClean="0"/>
              <a:t>section, UC is looking for:</a:t>
            </a:r>
          </a:p>
          <a:p>
            <a:pPr lvl="1"/>
            <a:r>
              <a:rPr lang="en-US" dirty="0" smtClean="0"/>
              <a:t>The name of the assessment method/tool</a:t>
            </a:r>
          </a:p>
          <a:p>
            <a:pPr lvl="1"/>
            <a:r>
              <a:rPr lang="en-US" dirty="0" smtClean="0"/>
              <a:t>The intent and significance of each assessment</a:t>
            </a:r>
          </a:p>
          <a:p>
            <a:pPr lvl="1"/>
            <a:endParaRPr lang="en-US" sz="1000" dirty="0" smtClean="0"/>
          </a:p>
          <a:p>
            <a:r>
              <a:rPr lang="en-US" dirty="0" smtClean="0"/>
              <a:t>Additional tips:</a:t>
            </a:r>
          </a:p>
          <a:p>
            <a:pPr lvl="1"/>
            <a:r>
              <a:rPr lang="en-US" dirty="0" smtClean="0"/>
              <a:t>Be specific to your course and content</a:t>
            </a:r>
          </a:p>
          <a:p>
            <a:pPr lvl="1"/>
            <a:r>
              <a:rPr lang="en-US" dirty="0" smtClean="0"/>
              <a:t>Use a variety of assessments</a:t>
            </a:r>
          </a:p>
          <a:p>
            <a:pPr lvl="1"/>
            <a:r>
              <a:rPr lang="en-US" dirty="0" smtClean="0"/>
              <a:t>Assessments can be listed by unit or type</a:t>
            </a:r>
          </a:p>
          <a:p>
            <a:pPr lvl="1"/>
            <a:r>
              <a:rPr lang="en-US" dirty="0" smtClean="0"/>
              <a:t>Give examples of when each assessment is used</a:t>
            </a:r>
          </a:p>
          <a:p>
            <a:pPr lvl="1"/>
            <a:r>
              <a:rPr lang="en-US" dirty="0" smtClean="0"/>
              <a:t>A “laundry list” is not acceptable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36</a:t>
            </a:fld>
            <a:endParaRPr lang="en-US" dirty="0"/>
          </a:p>
        </p:txBody>
      </p:sp>
      <p:sp>
        <p:nvSpPr>
          <p:cNvPr id="3" name="Content Placeholder 2"/>
          <p:cNvSpPr>
            <a:spLocks noGrp="1"/>
          </p:cNvSpPr>
          <p:nvPr>
            <p:ph sz="quarter" idx="14"/>
          </p:nvPr>
        </p:nvSpPr>
        <p:spPr>
          <a:xfrm>
            <a:off x="437628" y="439949"/>
            <a:ext cx="8162908" cy="504754"/>
          </a:xfrm>
        </p:spPr>
        <p:txBody>
          <a:bodyPr/>
          <a:lstStyle/>
          <a:p>
            <a:r>
              <a:rPr lang="en-US" dirty="0" smtClean="0"/>
              <a:t>Sample Integrated Courses</a:t>
            </a:r>
            <a:endParaRPr lang="en-US" dirty="0"/>
          </a:p>
        </p:txBody>
      </p:sp>
      <p:sp>
        <p:nvSpPr>
          <p:cNvPr id="4" name="Content Placeholder 3"/>
          <p:cNvSpPr>
            <a:spLocks noGrp="1"/>
          </p:cNvSpPr>
          <p:nvPr>
            <p:ph sz="quarter" idx="15"/>
          </p:nvPr>
        </p:nvSpPr>
        <p:spPr>
          <a:xfrm>
            <a:off x="477885" y="1254642"/>
            <a:ext cx="8162908" cy="4642296"/>
          </a:xfrm>
        </p:spPr>
        <p:txBody>
          <a:bodyPr/>
          <a:lstStyle/>
          <a:p>
            <a:pPr>
              <a:spcBef>
                <a:spcPts val="0"/>
              </a:spcBef>
              <a:spcAft>
                <a:spcPts val="200"/>
              </a:spcAft>
            </a:pPr>
            <a:r>
              <a:rPr lang="en-US" sz="2200" dirty="0" smtClean="0"/>
              <a:t>History/social </a:t>
            </a:r>
            <a:r>
              <a:rPr lang="en-US" sz="2200" dirty="0"/>
              <a:t>s</a:t>
            </a:r>
            <a:r>
              <a:rPr lang="en-US" sz="2200" dirty="0" smtClean="0"/>
              <a:t>cience (“a”)</a:t>
            </a:r>
          </a:p>
          <a:p>
            <a:pPr lvl="1">
              <a:spcBef>
                <a:spcPts val="0"/>
              </a:spcBef>
              <a:spcAft>
                <a:spcPts val="200"/>
              </a:spcAft>
            </a:pPr>
            <a:r>
              <a:rPr lang="en-US" sz="1800" dirty="0" smtClean="0"/>
              <a:t>Criminal Justice and Public Policy; Journey for Justice</a:t>
            </a:r>
          </a:p>
          <a:p>
            <a:pPr>
              <a:spcBef>
                <a:spcPts val="0"/>
              </a:spcBef>
              <a:spcAft>
                <a:spcPts val="200"/>
              </a:spcAft>
            </a:pPr>
            <a:r>
              <a:rPr lang="en-US" sz="2200" dirty="0" smtClean="0"/>
              <a:t>English (“b”)</a:t>
            </a:r>
          </a:p>
          <a:p>
            <a:pPr lvl="1">
              <a:spcBef>
                <a:spcPts val="0"/>
              </a:spcBef>
              <a:spcAft>
                <a:spcPts val="200"/>
              </a:spcAft>
            </a:pPr>
            <a:r>
              <a:rPr lang="en-US" sz="1800" dirty="0" smtClean="0"/>
              <a:t>Applied Medical English; Integrated Marketing and English</a:t>
            </a:r>
          </a:p>
          <a:p>
            <a:pPr>
              <a:spcBef>
                <a:spcPts val="0"/>
              </a:spcBef>
              <a:spcAft>
                <a:spcPts val="200"/>
              </a:spcAft>
            </a:pPr>
            <a:r>
              <a:rPr lang="en-US" sz="2200" dirty="0" smtClean="0"/>
              <a:t>Mathematics (“c”)</a:t>
            </a:r>
          </a:p>
          <a:p>
            <a:pPr lvl="1">
              <a:spcBef>
                <a:spcPts val="0"/>
              </a:spcBef>
              <a:spcAft>
                <a:spcPts val="200"/>
              </a:spcAft>
            </a:pPr>
            <a:r>
              <a:rPr lang="en-US" sz="1800" dirty="0" smtClean="0"/>
              <a:t>Algebra at Your Service; Business Statistics; </a:t>
            </a:r>
            <a:r>
              <a:rPr lang="en-US" sz="1800" dirty="0" err="1" smtClean="0"/>
              <a:t>DaVinci</a:t>
            </a:r>
            <a:r>
              <a:rPr lang="en-US" sz="1800" dirty="0" smtClean="0"/>
              <a:t> Algebra</a:t>
            </a:r>
          </a:p>
          <a:p>
            <a:pPr>
              <a:spcBef>
                <a:spcPts val="0"/>
              </a:spcBef>
              <a:spcAft>
                <a:spcPts val="200"/>
              </a:spcAft>
            </a:pPr>
            <a:r>
              <a:rPr lang="en-US" sz="2200" dirty="0"/>
              <a:t>Laboratory science (“d”)</a:t>
            </a:r>
          </a:p>
          <a:p>
            <a:pPr lvl="1">
              <a:spcBef>
                <a:spcPts val="0"/>
              </a:spcBef>
              <a:spcAft>
                <a:spcPts val="200"/>
              </a:spcAft>
            </a:pPr>
            <a:r>
              <a:rPr lang="en-US" sz="1800" dirty="0" smtClean="0"/>
              <a:t>Applied Physics and Engineering; Biotechnology</a:t>
            </a:r>
          </a:p>
          <a:p>
            <a:pPr>
              <a:spcBef>
                <a:spcPts val="0"/>
              </a:spcBef>
              <a:spcAft>
                <a:spcPts val="200"/>
              </a:spcAft>
            </a:pPr>
            <a:r>
              <a:rPr lang="en-US" sz="2200" dirty="0"/>
              <a:t>Language other than English (“e”)</a:t>
            </a:r>
          </a:p>
          <a:p>
            <a:pPr lvl="1">
              <a:spcBef>
                <a:spcPts val="0"/>
              </a:spcBef>
              <a:spcAft>
                <a:spcPts val="200"/>
              </a:spcAft>
            </a:pPr>
            <a:r>
              <a:rPr lang="en-US" sz="1800" dirty="0" smtClean="0"/>
              <a:t>American Sign Language</a:t>
            </a:r>
          </a:p>
          <a:p>
            <a:pPr>
              <a:spcBef>
                <a:spcPts val="0"/>
              </a:spcBef>
              <a:spcAft>
                <a:spcPts val="200"/>
              </a:spcAft>
            </a:pPr>
            <a:r>
              <a:rPr lang="en-US" sz="2200" dirty="0"/>
              <a:t>Visual and performing arts (“f”)</a:t>
            </a:r>
          </a:p>
          <a:p>
            <a:pPr lvl="1">
              <a:spcBef>
                <a:spcPts val="0"/>
              </a:spcBef>
              <a:spcAft>
                <a:spcPts val="200"/>
              </a:spcAft>
            </a:pPr>
            <a:r>
              <a:rPr lang="en-US" sz="1800" dirty="0" smtClean="0"/>
              <a:t>Graphic Design; Animation; Video Production</a:t>
            </a:r>
            <a:endParaRPr lang="en-US" sz="1800" dirty="0"/>
          </a:p>
          <a:p>
            <a:pPr>
              <a:spcBef>
                <a:spcPts val="0"/>
              </a:spcBef>
              <a:spcAft>
                <a:spcPts val="200"/>
              </a:spcAft>
            </a:pPr>
            <a:r>
              <a:rPr lang="en-US" sz="2200" dirty="0"/>
              <a:t>College-preparatory elective (“g”)</a:t>
            </a:r>
          </a:p>
          <a:p>
            <a:pPr lvl="1">
              <a:spcBef>
                <a:spcPts val="0"/>
              </a:spcBef>
              <a:spcAft>
                <a:spcPts val="200"/>
              </a:spcAft>
            </a:pPr>
            <a:r>
              <a:rPr lang="en-US" sz="1800" dirty="0" smtClean="0"/>
              <a:t>Child Development; Engineering ; Forensic Science; Sports Medicine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37</a:t>
            </a:fld>
            <a:endParaRPr lang="en-US" dirty="0"/>
          </a:p>
        </p:txBody>
      </p:sp>
      <p:sp>
        <p:nvSpPr>
          <p:cNvPr id="3" name="Content Placeholder 2"/>
          <p:cNvSpPr>
            <a:spLocks noGrp="1"/>
          </p:cNvSpPr>
          <p:nvPr>
            <p:ph sz="quarter" idx="14"/>
          </p:nvPr>
        </p:nvSpPr>
        <p:spPr>
          <a:xfrm>
            <a:off x="501423" y="2438873"/>
            <a:ext cx="8162908" cy="615553"/>
          </a:xfrm>
        </p:spPr>
        <p:txBody>
          <a:bodyPr/>
          <a:lstStyle/>
          <a:p>
            <a:pPr>
              <a:lnSpc>
                <a:spcPct val="100000"/>
              </a:lnSpc>
            </a:pPr>
            <a:r>
              <a:rPr lang="en-US" dirty="0"/>
              <a:t>Part IV: A-G Course Evaluation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38</a:t>
            </a:fld>
            <a:endParaRPr lang="en-US" dirty="0"/>
          </a:p>
        </p:txBody>
      </p:sp>
      <p:sp>
        <p:nvSpPr>
          <p:cNvPr id="3" name="Content Placeholder 2"/>
          <p:cNvSpPr>
            <a:spLocks noGrp="1"/>
          </p:cNvSpPr>
          <p:nvPr>
            <p:ph sz="quarter" idx="14"/>
          </p:nvPr>
        </p:nvSpPr>
        <p:spPr/>
        <p:txBody>
          <a:bodyPr/>
          <a:lstStyle/>
          <a:p>
            <a:r>
              <a:rPr lang="en-US" dirty="0" smtClean="0"/>
              <a:t>Course Purpose: Example #1</a:t>
            </a:r>
            <a:endParaRPr lang="en-US" dirty="0"/>
          </a:p>
        </p:txBody>
      </p:sp>
      <p:graphicFrame>
        <p:nvGraphicFramePr>
          <p:cNvPr id="5" name="Content Placeholder 6"/>
          <p:cNvGraphicFramePr>
            <a:graphicFrameLocks noGrp="1"/>
          </p:cNvGraphicFramePr>
          <p:nvPr>
            <p:ph sz="quarter" idx="15"/>
          </p:nvPr>
        </p:nvGraphicFramePr>
        <p:xfrm>
          <a:off x="477838" y="1917700"/>
          <a:ext cx="8172450" cy="399288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None/>
                      </a:pPr>
                      <a:r>
                        <a:rPr lang="en-US" b="0" dirty="0" smtClean="0">
                          <a:solidFill>
                            <a:srgbClr val="000000"/>
                          </a:solidFill>
                        </a:rPr>
                        <a:t>1.0 ARTISTIC PERCEPTION</a:t>
                      </a:r>
                    </a:p>
                    <a:p>
                      <a:pPr marL="0">
                        <a:spcBef>
                          <a:spcPts val="0"/>
                        </a:spcBef>
                        <a:buFont typeface="Arial" pitchFamily="34" charset="0"/>
                        <a:buNone/>
                      </a:pPr>
                      <a:r>
                        <a:rPr lang="en-US" sz="1000" b="0" dirty="0" smtClean="0">
                          <a:solidFill>
                            <a:srgbClr val="000000"/>
                          </a:solidFill>
                        </a:rPr>
                        <a:t> </a:t>
                      </a:r>
                    </a:p>
                    <a:p>
                      <a:pPr marL="0">
                        <a:spcBef>
                          <a:spcPts val="0"/>
                        </a:spcBef>
                        <a:buFont typeface="Arial" pitchFamily="34" charset="0"/>
                        <a:buNone/>
                      </a:pPr>
                      <a:r>
                        <a:rPr lang="en-US" b="0" dirty="0" smtClean="0">
                          <a:solidFill>
                            <a:srgbClr val="000000"/>
                          </a:solidFill>
                        </a:rPr>
                        <a:t>Students will be able to sight read and perform examples of historically significant 20th Century compositions and reflect upon the techniques used to create them. (1.1, 1.3)</a:t>
                      </a:r>
                    </a:p>
                    <a:p>
                      <a:pPr marL="0">
                        <a:spcBef>
                          <a:spcPts val="0"/>
                        </a:spcBef>
                        <a:buFont typeface="Arial" pitchFamily="34" charset="0"/>
                        <a:buNone/>
                      </a:pPr>
                      <a:r>
                        <a:rPr lang="en-US" sz="1000" b="0" dirty="0" smtClean="0">
                          <a:solidFill>
                            <a:srgbClr val="000000"/>
                          </a:solidFill>
                        </a:rPr>
                        <a:t> </a:t>
                      </a:r>
                    </a:p>
                    <a:p>
                      <a:pPr marL="0">
                        <a:spcBef>
                          <a:spcPts val="0"/>
                        </a:spcBef>
                        <a:buFont typeface="Arial" pitchFamily="34" charset="0"/>
                        <a:buNone/>
                      </a:pPr>
                      <a:r>
                        <a:rPr lang="en-US" b="0" dirty="0" smtClean="0">
                          <a:solidFill>
                            <a:srgbClr val="000000"/>
                          </a:solidFill>
                        </a:rPr>
                        <a:t>Students will be able to Aurally transcribe songs and melodies in notation (At a level of 3 of 6) (1.2)</a:t>
                      </a:r>
                    </a:p>
                    <a:p>
                      <a:pPr marL="0">
                        <a:spcBef>
                          <a:spcPts val="0"/>
                        </a:spcBef>
                        <a:buFont typeface="Arial" pitchFamily="34" charset="0"/>
                        <a:buNone/>
                      </a:pPr>
                      <a:r>
                        <a:rPr lang="en-US" sz="1000" b="0" dirty="0" smtClean="0">
                          <a:solidFill>
                            <a:srgbClr val="000000"/>
                          </a:solidFill>
                        </a:rPr>
                        <a:t> </a:t>
                      </a:r>
                    </a:p>
                    <a:p>
                      <a:pPr marL="0">
                        <a:spcBef>
                          <a:spcPts val="0"/>
                        </a:spcBef>
                        <a:buFont typeface="Arial" pitchFamily="34" charset="0"/>
                        <a:buNone/>
                      </a:pPr>
                      <a:r>
                        <a:rPr lang="en-US" b="0" dirty="0" smtClean="0">
                          <a:solidFill>
                            <a:srgbClr val="000000"/>
                          </a:solidFill>
                        </a:rPr>
                        <a:t>Students will be able to listen for and use 20th Century musical elements and expressive devices in performance and composition (1.4, 1.5)</a:t>
                      </a:r>
                    </a:p>
                    <a:p>
                      <a:pPr marL="0">
                        <a:spcBef>
                          <a:spcPts val="0"/>
                        </a:spcBef>
                        <a:buFont typeface="Arial" pitchFamily="34" charset="0"/>
                        <a:buNone/>
                      </a:pPr>
                      <a:endParaRPr lang="en-US" b="0" dirty="0" smtClean="0">
                        <a:solidFill>
                          <a:srgbClr val="000000"/>
                        </a:solidFill>
                      </a:endParaRPr>
                    </a:p>
                    <a:p>
                      <a:pPr marL="0">
                        <a:spcBef>
                          <a:spcPts val="0"/>
                        </a:spcBef>
                        <a:buFont typeface="Arial" pitchFamily="34" charset="0"/>
                        <a:buNone/>
                      </a:pPr>
                      <a:r>
                        <a:rPr lang="en-US" b="0" dirty="0" smtClean="0">
                          <a:solidFill>
                            <a:srgbClr val="000000"/>
                          </a:solidFill>
                        </a:rPr>
                        <a:t>2.0 CREATIVE EXPRESSION</a:t>
                      </a:r>
                    </a:p>
                    <a:p>
                      <a:pPr marL="0">
                        <a:spcBef>
                          <a:spcPts val="0"/>
                        </a:spcBef>
                        <a:buFont typeface="Arial" pitchFamily="34" charset="0"/>
                        <a:buNone/>
                      </a:pPr>
                      <a:r>
                        <a:rPr lang="en-US" sz="1000" b="0" dirty="0" smtClean="0">
                          <a:solidFill>
                            <a:srgbClr val="000000"/>
                          </a:solidFill>
                        </a:rPr>
                        <a:t> </a:t>
                      </a:r>
                    </a:p>
                    <a:p>
                      <a:pPr marL="0">
                        <a:spcBef>
                          <a:spcPts val="0"/>
                        </a:spcBef>
                        <a:buFont typeface="Arial" pitchFamily="34" charset="0"/>
                        <a:buNone/>
                      </a:pPr>
                      <a:r>
                        <a:rPr lang="en-US" b="0" dirty="0" smtClean="0">
                          <a:solidFill>
                            <a:srgbClr val="000000"/>
                          </a:solidFill>
                        </a:rPr>
                        <a:t>Students will be able to perform examples of 20th Century Literature on the keyboard or other instrumentation. (At a level of 5 of 6) (2.4)…</a:t>
                      </a:r>
                      <a:endParaRPr lang="en-US" b="0" i="0" dirty="0" smtClean="0">
                        <a:solidFill>
                          <a:srgbClr val="000000"/>
                        </a:solidFill>
                      </a:endParaRPr>
                    </a:p>
                  </a:txBody>
                  <a:tcPr>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Purpose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39</a:t>
            </a:fld>
            <a:endParaRPr lang="en-US" dirty="0"/>
          </a:p>
        </p:txBody>
      </p:sp>
      <p:sp>
        <p:nvSpPr>
          <p:cNvPr id="3" name="Content Placeholder 2"/>
          <p:cNvSpPr>
            <a:spLocks noGrp="1"/>
          </p:cNvSpPr>
          <p:nvPr>
            <p:ph sz="quarter" idx="14"/>
          </p:nvPr>
        </p:nvSpPr>
        <p:spPr/>
        <p:txBody>
          <a:bodyPr/>
          <a:lstStyle/>
          <a:p>
            <a:r>
              <a:rPr lang="en-US" dirty="0" smtClean="0"/>
              <a:t>Course Purpose: Example #2</a:t>
            </a:r>
            <a:endParaRPr lang="en-US" dirty="0"/>
          </a:p>
        </p:txBody>
      </p:sp>
      <p:graphicFrame>
        <p:nvGraphicFramePr>
          <p:cNvPr id="5" name="Content Placeholder 6"/>
          <p:cNvGraphicFramePr>
            <a:graphicFrameLocks noGrp="1"/>
          </p:cNvGraphicFramePr>
          <p:nvPr>
            <p:ph sz="quarter" idx="15"/>
          </p:nvPr>
        </p:nvGraphicFramePr>
        <p:xfrm>
          <a:off x="477838" y="1917700"/>
          <a:ext cx="8172450" cy="411480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None/>
                      </a:pPr>
                      <a:r>
                        <a:rPr lang="en-US" b="0" dirty="0" smtClean="0">
                          <a:solidFill>
                            <a:srgbClr val="000000"/>
                          </a:solidFill>
                        </a:rPr>
                        <a:t>The goals of this course are to allow students to:</a:t>
                      </a:r>
                    </a:p>
                    <a:p>
                      <a:pPr marL="0">
                        <a:spcBef>
                          <a:spcPts val="0"/>
                        </a:spcBef>
                        <a:buFont typeface="Arial" pitchFamily="34" charset="0"/>
                        <a:buNone/>
                      </a:pPr>
                      <a:r>
                        <a:rPr lang="en-US" sz="1000" dirty="0" smtClean="0"/>
                        <a:t> </a:t>
                      </a:r>
                    </a:p>
                    <a:p>
                      <a:pPr marL="0">
                        <a:spcBef>
                          <a:spcPts val="0"/>
                        </a:spcBef>
                        <a:buFont typeface="Arial" pitchFamily="34" charset="0"/>
                        <a:buNone/>
                      </a:pPr>
                      <a:r>
                        <a:rPr lang="en-US" dirty="0" smtClean="0"/>
                        <a:t>Develop a conceptual framework of Biology as a science. </a:t>
                      </a:r>
                      <a:r>
                        <a:rPr lang="en-US" b="0" dirty="0" smtClean="0">
                          <a:solidFill>
                            <a:srgbClr val="000000"/>
                          </a:solidFill>
                        </a:rPr>
                        <a:t>Focusing more on concepts and discoveries rather than simply memorizing terms and technical details and routinely repeating information on exams. Students should be able to appreciate science as a coherent body of information and seek to apply it both inside and outside of the classroom.</a:t>
                      </a:r>
                    </a:p>
                    <a:p>
                      <a:pPr marL="0">
                        <a:spcBef>
                          <a:spcPts val="0"/>
                        </a:spcBef>
                        <a:buFont typeface="Arial" pitchFamily="34" charset="0"/>
                        <a:buNone/>
                      </a:pPr>
                      <a:r>
                        <a:rPr lang="en-US" sz="1000" b="0" dirty="0" smtClean="0">
                          <a:solidFill>
                            <a:srgbClr val="000000"/>
                          </a:solidFill>
                        </a:rPr>
                        <a:t> </a:t>
                      </a:r>
                    </a:p>
                    <a:p>
                      <a:pPr marL="0">
                        <a:spcBef>
                          <a:spcPts val="0"/>
                        </a:spcBef>
                        <a:buFont typeface="Arial" pitchFamily="34" charset="0"/>
                        <a:buNone/>
                      </a:pPr>
                      <a:r>
                        <a:rPr lang="en-US" b="0" dirty="0" smtClean="0">
                          <a:solidFill>
                            <a:srgbClr val="000000"/>
                          </a:solidFill>
                        </a:rPr>
                        <a:t>Gain an appreciation of the scientific process, its history, and its present day applications. Students should also be able to understand the importance of the scientific process while experimenting and be able to explain how they have used the scientific process in their own experiments both in writing and through the written word.</a:t>
                      </a:r>
                    </a:p>
                    <a:p>
                      <a:pPr marL="0">
                        <a:spcBef>
                          <a:spcPts val="0"/>
                        </a:spcBef>
                        <a:buFont typeface="Arial" pitchFamily="34" charset="0"/>
                        <a:buNone/>
                      </a:pPr>
                      <a:r>
                        <a:rPr lang="en-US" sz="1000" dirty="0" smtClean="0"/>
                        <a:t> </a:t>
                      </a:r>
                    </a:p>
                    <a:p>
                      <a:pPr marL="0">
                        <a:spcBef>
                          <a:spcPts val="0"/>
                        </a:spcBef>
                        <a:buFont typeface="Arial" pitchFamily="34" charset="0"/>
                        <a:buNone/>
                      </a:pPr>
                      <a:r>
                        <a:rPr lang="en-US" dirty="0" smtClean="0"/>
                        <a:t>Develop a deeper understanding of different biological process, particularly as they apply to living beings and life cycles.</a:t>
                      </a:r>
                      <a:endParaRPr lang="en-US" b="1" i="0" dirty="0" smtClean="0">
                        <a:solidFill>
                          <a:schemeClr val="tx1"/>
                        </a:solidFill>
                      </a:endParaRPr>
                    </a:p>
                  </a:txBody>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Purpose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4</a:t>
            </a:fld>
            <a:endParaRPr lang="en-US" dirty="0"/>
          </a:p>
        </p:txBody>
      </p:sp>
      <p:sp>
        <p:nvSpPr>
          <p:cNvPr id="3" name="Content Placeholder 2"/>
          <p:cNvSpPr>
            <a:spLocks noGrp="1"/>
          </p:cNvSpPr>
          <p:nvPr>
            <p:ph sz="quarter" idx="14"/>
          </p:nvPr>
        </p:nvSpPr>
        <p:spPr/>
        <p:txBody>
          <a:bodyPr/>
          <a:lstStyle/>
          <a:p>
            <a:r>
              <a:rPr lang="en-US" dirty="0" smtClean="0"/>
              <a:t>Purpose of Articulation</a:t>
            </a:r>
            <a:endParaRPr lang="en-US" dirty="0"/>
          </a:p>
        </p:txBody>
      </p:sp>
      <p:sp>
        <p:nvSpPr>
          <p:cNvPr id="4" name="Content Placeholder 3"/>
          <p:cNvSpPr>
            <a:spLocks noGrp="1"/>
          </p:cNvSpPr>
          <p:nvPr>
            <p:ph sz="quarter" idx="15"/>
          </p:nvPr>
        </p:nvSpPr>
        <p:spPr>
          <a:xfrm>
            <a:off x="477885" y="1403232"/>
            <a:ext cx="8162908" cy="3724096"/>
          </a:xfrm>
        </p:spPr>
        <p:txBody>
          <a:bodyPr/>
          <a:lstStyle/>
          <a:p>
            <a:r>
              <a:rPr lang="en-US" dirty="0" smtClean="0"/>
              <a:t>Align curriculum across educational segments to support students</a:t>
            </a:r>
          </a:p>
          <a:p>
            <a:r>
              <a:rPr lang="en-US" dirty="0" smtClean="0"/>
              <a:t>UC admissions based on a minimum of 15 academic courses known as the “a-g” subject requirements</a:t>
            </a:r>
          </a:p>
          <a:p>
            <a:r>
              <a:rPr lang="en-US" dirty="0" smtClean="0"/>
              <a:t>Pattern of “a-g” courses aims to:</a:t>
            </a:r>
          </a:p>
          <a:p>
            <a:pPr lvl="1"/>
            <a:r>
              <a:rPr lang="en-US" dirty="0" smtClean="0"/>
              <a:t>Prepare students to participate fully in their first-year program at the University</a:t>
            </a:r>
          </a:p>
          <a:p>
            <a:pPr lvl="1"/>
            <a:r>
              <a:rPr lang="en-US" dirty="0" smtClean="0"/>
              <a:t>Provide students with a general knowledge foundation for new and advanced study</a:t>
            </a:r>
          </a:p>
          <a:p>
            <a:pPr lvl="1"/>
            <a:r>
              <a:rPr lang="en-US" dirty="0" smtClean="0"/>
              <a:t>Help students develop critical thinking and analytical skills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40</a:t>
            </a:fld>
            <a:endParaRPr lang="en-US" dirty="0"/>
          </a:p>
        </p:txBody>
      </p:sp>
      <p:sp>
        <p:nvSpPr>
          <p:cNvPr id="3" name="Content Placeholder 2"/>
          <p:cNvSpPr>
            <a:spLocks noGrp="1"/>
          </p:cNvSpPr>
          <p:nvPr>
            <p:ph sz="quarter" idx="14"/>
          </p:nvPr>
        </p:nvSpPr>
        <p:spPr/>
        <p:txBody>
          <a:bodyPr/>
          <a:lstStyle/>
          <a:p>
            <a:r>
              <a:rPr lang="en-US" dirty="0" smtClean="0"/>
              <a:t>Course Purpose: Example # 3</a:t>
            </a:r>
            <a:endParaRPr lang="en-US" dirty="0"/>
          </a:p>
        </p:txBody>
      </p:sp>
      <p:graphicFrame>
        <p:nvGraphicFramePr>
          <p:cNvPr id="5" name="Content Placeholder 6"/>
          <p:cNvGraphicFramePr>
            <a:graphicFrameLocks noGrp="1"/>
          </p:cNvGraphicFramePr>
          <p:nvPr>
            <p:ph sz="quarter" idx="15"/>
          </p:nvPr>
        </p:nvGraphicFramePr>
        <p:xfrm>
          <a:off x="477838" y="1917700"/>
          <a:ext cx="8172450" cy="91440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None/>
                      </a:pPr>
                      <a:r>
                        <a:rPr lang="en-US" b="0" i="0" dirty="0" smtClean="0">
                          <a:solidFill>
                            <a:srgbClr val="000000"/>
                          </a:solidFill>
                        </a:rPr>
                        <a:t>To enable students to use the operation and understanding of Adobe Photoshop CS6 and Adobe </a:t>
                      </a:r>
                      <a:r>
                        <a:rPr lang="en-US" b="0" i="0" dirty="0" err="1" smtClean="0">
                          <a:solidFill>
                            <a:srgbClr val="000000"/>
                          </a:solidFill>
                        </a:rPr>
                        <a:t>InDesign</a:t>
                      </a:r>
                      <a:r>
                        <a:rPr lang="en-US" b="0" i="0" dirty="0" smtClean="0">
                          <a:solidFill>
                            <a:srgbClr val="000000"/>
                          </a:solidFill>
                        </a:rPr>
                        <a:t> CS6 to begin their development of their inherent creativity through design techniques.</a:t>
                      </a:r>
                    </a:p>
                  </a:txBody>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Purpose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41</a:t>
            </a:fld>
            <a:endParaRPr lang="en-US" dirty="0"/>
          </a:p>
        </p:txBody>
      </p:sp>
      <p:sp>
        <p:nvSpPr>
          <p:cNvPr id="3" name="Content Placeholder 2"/>
          <p:cNvSpPr>
            <a:spLocks noGrp="1"/>
          </p:cNvSpPr>
          <p:nvPr>
            <p:ph sz="quarter" idx="14"/>
          </p:nvPr>
        </p:nvSpPr>
        <p:spPr/>
        <p:txBody>
          <a:bodyPr/>
          <a:lstStyle/>
          <a:p>
            <a:r>
              <a:rPr lang="en-US" dirty="0" smtClean="0"/>
              <a:t>Course Purpose: Example #4</a:t>
            </a:r>
            <a:endParaRPr lang="en-US" dirty="0"/>
          </a:p>
        </p:txBody>
      </p:sp>
      <p:graphicFrame>
        <p:nvGraphicFramePr>
          <p:cNvPr id="6" name="Content Placeholder 6"/>
          <p:cNvGraphicFramePr>
            <a:graphicFrameLocks/>
          </p:cNvGraphicFramePr>
          <p:nvPr/>
        </p:nvGraphicFramePr>
        <p:xfrm>
          <a:off x="477838" y="1917700"/>
          <a:ext cx="8172450" cy="3383280"/>
        </p:xfrm>
        <a:graphic>
          <a:graphicData uri="http://schemas.openxmlformats.org/drawingml/2006/table">
            <a:tbl>
              <a:tblPr firstRow="1" bandRow="1">
                <a:tableStyleId>{C4B1156A-380E-4F78-BDF5-A606A8083BF9}</a:tableStyleId>
              </a:tblPr>
              <a:tblGrid>
                <a:gridCol w="8172450"/>
              </a:tblGrid>
              <a:tr h="370840">
                <a:tc>
                  <a:txBody>
                    <a:bodyPr/>
                    <a:lstStyle/>
                    <a:p>
                      <a:pPr marL="0">
                        <a:spcBef>
                          <a:spcPts val="0"/>
                        </a:spcBef>
                        <a:buFont typeface="Arial" pitchFamily="34" charset="0"/>
                        <a:buNone/>
                      </a:pPr>
                      <a:r>
                        <a:rPr lang="en-US" b="0" dirty="0" smtClean="0">
                          <a:solidFill>
                            <a:srgbClr val="000000"/>
                          </a:solidFill>
                        </a:rPr>
                        <a:t>The purpose of this course is to teach a comprehensive, advanced Human Anatomy and Physiology course that expects students to think critically about current physiology research and real-life case studies, using their knowledge of the body systems.  Extensive laboratory activities, both directed, microscopic, dissection and independent inquiry will investigate the structure of the body, as well as the scientific method of discovery, questioning, writing, analysis and presentation.  Understanding, critical thinking and problem solving skills related to Physiology and Anatomy connected to concepts normally taught at the college level will be developed. The expected outcome of this course is that students will want to major in science or a medical field in college and that their advanced scientific knowledge and laboratory experience will prepare them for this.</a:t>
                      </a:r>
                      <a:endParaRPr lang="en-US" b="0" i="0" dirty="0" smtClean="0">
                        <a:solidFill>
                          <a:srgbClr val="000000"/>
                        </a:solidFill>
                      </a:endParaRPr>
                    </a:p>
                  </a:txBody>
                  <a:tcPr/>
                </a:tc>
              </a:tr>
            </a:tbl>
          </a:graphicData>
        </a:graphic>
      </p:graphicFrame>
      <p:sp>
        <p:nvSpPr>
          <p:cNvPr id="7" name="TextBox 6"/>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Purpose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6"/>
          <p:cNvGraphicFramePr>
            <a:graphicFrameLocks/>
          </p:cNvGraphicFramePr>
          <p:nvPr/>
        </p:nvGraphicFramePr>
        <p:xfrm>
          <a:off x="477838" y="1917700"/>
          <a:ext cx="8172450" cy="4297680"/>
        </p:xfrm>
        <a:graphic>
          <a:graphicData uri="http://schemas.openxmlformats.org/drawingml/2006/table">
            <a:tbl>
              <a:tblPr firstRow="1" bandRow="1">
                <a:tableStyleId>{0505E3EF-67EA-436B-97B2-0124C06EBD24}</a:tableStyleId>
              </a:tblPr>
              <a:tblGrid>
                <a:gridCol w="8172450"/>
              </a:tblGrid>
              <a:tr h="370840">
                <a:tc>
                  <a:txBody>
                    <a:bodyPr/>
                    <a:lstStyle/>
                    <a:p>
                      <a:r>
                        <a:rPr lang="en-US" sz="1600" b="1" kern="1200" dirty="0" smtClean="0">
                          <a:solidFill>
                            <a:schemeClr val="tx2"/>
                          </a:solidFill>
                          <a:latin typeface="+mn-lt"/>
                          <a:ea typeface="+mn-ea"/>
                          <a:cs typeface="+mn-cs"/>
                        </a:rPr>
                        <a:t>Management and Leadership in Business Organizations </a:t>
                      </a:r>
                    </a:p>
                    <a:p>
                      <a:r>
                        <a:rPr lang="en-US" sz="1000" b="0" kern="1200" dirty="0" smtClean="0">
                          <a:solidFill>
                            <a:schemeClr val="tx2"/>
                          </a:solidFill>
                          <a:latin typeface="+mn-lt"/>
                          <a:ea typeface="+mn-ea"/>
                          <a:cs typeface="+mn-cs"/>
                        </a:rPr>
                        <a:t> </a:t>
                      </a:r>
                    </a:p>
                    <a:p>
                      <a:r>
                        <a:rPr lang="en-US" sz="1600" b="0" kern="1200" dirty="0" smtClean="0">
                          <a:solidFill>
                            <a:schemeClr val="tx2"/>
                          </a:solidFill>
                          <a:latin typeface="+mn-lt"/>
                          <a:ea typeface="+mn-ea"/>
                          <a:cs typeface="+mn-cs"/>
                        </a:rPr>
                        <a:t>Topic Outline:</a:t>
                      </a:r>
                    </a:p>
                    <a:p>
                      <a:r>
                        <a:rPr lang="en-US" sz="1000" b="0" kern="1200" dirty="0" smtClean="0">
                          <a:solidFill>
                            <a:schemeClr val="tx2"/>
                          </a:solidFill>
                          <a:latin typeface="+mn-lt"/>
                          <a:ea typeface="+mn-ea"/>
                          <a:cs typeface="+mn-cs"/>
                        </a:rPr>
                        <a:t> </a:t>
                      </a:r>
                    </a:p>
                    <a:p>
                      <a:r>
                        <a:rPr lang="en-US" sz="1600" b="0" kern="1200" dirty="0" smtClean="0">
                          <a:solidFill>
                            <a:schemeClr val="tx2"/>
                          </a:solidFill>
                          <a:latin typeface="+mn-lt"/>
                          <a:ea typeface="+mn-ea"/>
                          <a:cs typeface="+mn-cs"/>
                        </a:rPr>
                        <a:t>The role of management</a:t>
                      </a:r>
                    </a:p>
                    <a:p>
                      <a:pPr lvl="0"/>
                      <a:r>
                        <a:rPr lang="en-US" sz="1600" b="0" kern="1200" dirty="0" smtClean="0">
                          <a:solidFill>
                            <a:schemeClr val="tx2"/>
                          </a:solidFill>
                          <a:latin typeface="+mn-lt"/>
                          <a:ea typeface="+mn-ea"/>
                          <a:cs typeface="+mn-cs"/>
                        </a:rPr>
                        <a:t>Responsibilities of managers in organizing activities</a:t>
                      </a:r>
                    </a:p>
                    <a:p>
                      <a:pPr lvl="0"/>
                      <a:r>
                        <a:rPr lang="en-US" sz="1600" b="0" kern="1200" dirty="0" smtClean="0">
                          <a:solidFill>
                            <a:schemeClr val="tx2"/>
                          </a:solidFill>
                          <a:latin typeface="+mn-lt"/>
                          <a:ea typeface="+mn-ea"/>
                          <a:cs typeface="+mn-cs"/>
                        </a:rPr>
                        <a:t>The Influence of leadership styles in a corporate culture</a:t>
                      </a:r>
                    </a:p>
                    <a:p>
                      <a:pPr lvl="0"/>
                      <a:r>
                        <a:rPr lang="en-US" sz="1600" b="0" kern="1200" dirty="0" smtClean="0">
                          <a:solidFill>
                            <a:schemeClr val="tx2"/>
                          </a:solidFill>
                          <a:latin typeface="+mn-lt"/>
                          <a:ea typeface="+mn-ea"/>
                          <a:cs typeface="+mn-cs"/>
                        </a:rPr>
                        <a:t>Study of control activities</a:t>
                      </a:r>
                    </a:p>
                    <a:p>
                      <a:pPr lvl="0"/>
                      <a:r>
                        <a:rPr lang="en-US" sz="1600" b="0" kern="1200" dirty="0" smtClean="0">
                          <a:solidFill>
                            <a:schemeClr val="tx2"/>
                          </a:solidFill>
                          <a:latin typeface="+mn-lt"/>
                          <a:ea typeface="+mn-ea"/>
                          <a:cs typeface="+mn-cs"/>
                        </a:rPr>
                        <a:t>Roles of managers in different organizational settings</a:t>
                      </a:r>
                    </a:p>
                    <a:p>
                      <a:pPr lvl="0"/>
                      <a:r>
                        <a:rPr lang="en-US" sz="1600" b="0" kern="1200" dirty="0" smtClean="0">
                          <a:solidFill>
                            <a:schemeClr val="tx2"/>
                          </a:solidFill>
                          <a:latin typeface="+mn-lt"/>
                          <a:ea typeface="+mn-ea"/>
                          <a:cs typeface="+mn-cs"/>
                        </a:rPr>
                        <a:t>Study of managerial skills</a:t>
                      </a:r>
                    </a:p>
                    <a:p>
                      <a:pPr lvl="0"/>
                      <a:r>
                        <a:rPr lang="en-US" sz="1600" b="0" kern="1200" dirty="0" smtClean="0">
                          <a:solidFill>
                            <a:schemeClr val="tx2"/>
                          </a:solidFill>
                          <a:latin typeface="+mn-lt"/>
                          <a:ea typeface="+mn-ea"/>
                          <a:cs typeface="+mn-cs"/>
                        </a:rPr>
                        <a:t>Trends that affect management </a:t>
                      </a:r>
                    </a:p>
                    <a:p>
                      <a:r>
                        <a:rPr lang="en-US" sz="1200" b="0" kern="1200" dirty="0" smtClean="0">
                          <a:solidFill>
                            <a:schemeClr val="tx2"/>
                          </a:solidFill>
                          <a:latin typeface="+mn-lt"/>
                          <a:ea typeface="+mn-ea"/>
                          <a:cs typeface="+mn-cs"/>
                        </a:rPr>
                        <a:t> </a:t>
                      </a:r>
                    </a:p>
                    <a:p>
                      <a:r>
                        <a:rPr lang="en-US" sz="1600" b="1" kern="1200" dirty="0" smtClean="0">
                          <a:solidFill>
                            <a:schemeClr val="tx2"/>
                          </a:solidFill>
                          <a:latin typeface="+mn-lt"/>
                          <a:ea typeface="+mn-ea"/>
                          <a:cs typeface="+mn-cs"/>
                        </a:rPr>
                        <a:t>Managing Human Resources</a:t>
                      </a:r>
                      <a:r>
                        <a:rPr lang="en-US" sz="1600" b="0" kern="1200" dirty="0" smtClean="0">
                          <a:solidFill>
                            <a:schemeClr val="tx2"/>
                          </a:solidFill>
                          <a:latin typeface="+mn-lt"/>
                          <a:ea typeface="+mn-ea"/>
                          <a:cs typeface="+mn-cs"/>
                        </a:rPr>
                        <a:t> </a:t>
                      </a:r>
                    </a:p>
                    <a:p>
                      <a:endParaRPr lang="en-US" sz="1000" b="0" kern="1200" dirty="0" smtClean="0">
                        <a:solidFill>
                          <a:schemeClr val="tx2"/>
                        </a:solidFill>
                        <a:latin typeface="+mn-lt"/>
                        <a:ea typeface="+mn-ea"/>
                        <a:cs typeface="+mn-cs"/>
                      </a:endParaRPr>
                    </a:p>
                    <a:p>
                      <a:r>
                        <a:rPr lang="en-US" sz="1600" b="0" kern="1200" dirty="0" smtClean="0">
                          <a:solidFill>
                            <a:schemeClr val="tx2"/>
                          </a:solidFill>
                          <a:latin typeface="+mn-lt"/>
                          <a:ea typeface="+mn-ea"/>
                          <a:cs typeface="+mn-cs"/>
                        </a:rPr>
                        <a:t>Topic Outline:</a:t>
                      </a:r>
                    </a:p>
                    <a:p>
                      <a:r>
                        <a:rPr lang="en-US" sz="1000" b="0" kern="1200" dirty="0" smtClean="0">
                          <a:solidFill>
                            <a:schemeClr val="tx2"/>
                          </a:solidFill>
                          <a:latin typeface="+mn-lt"/>
                          <a:ea typeface="+mn-ea"/>
                          <a:cs typeface="+mn-cs"/>
                        </a:rPr>
                        <a:t> </a:t>
                      </a:r>
                    </a:p>
                    <a:p>
                      <a:r>
                        <a:rPr lang="en-US" sz="1600" b="0" kern="1200" dirty="0" smtClean="0">
                          <a:solidFill>
                            <a:schemeClr val="tx2"/>
                          </a:solidFill>
                          <a:latin typeface="+mn-lt"/>
                          <a:ea typeface="+mn-ea"/>
                          <a:cs typeface="+mn-cs"/>
                        </a:rPr>
                        <a:t>Study of human resource management process </a:t>
                      </a:r>
                    </a:p>
                    <a:p>
                      <a:pPr lvl="0"/>
                      <a:r>
                        <a:rPr lang="en-US" sz="1600" b="0" kern="1200" dirty="0" smtClean="0">
                          <a:solidFill>
                            <a:schemeClr val="tx2"/>
                          </a:solidFill>
                          <a:latin typeface="+mn-lt"/>
                          <a:ea typeface="+mn-ea"/>
                          <a:cs typeface="+mn-cs"/>
                        </a:rPr>
                        <a:t>Study of changes in economic needs as related to human resources </a:t>
                      </a:r>
                    </a:p>
                    <a:p>
                      <a:pPr lvl="0"/>
                      <a:r>
                        <a:rPr lang="en-US" sz="1600" b="0" kern="1200" dirty="0" smtClean="0">
                          <a:solidFill>
                            <a:schemeClr val="tx2"/>
                          </a:solidFill>
                          <a:latin typeface="+mn-lt"/>
                          <a:ea typeface="+mn-ea"/>
                          <a:cs typeface="+mn-cs"/>
                        </a:rPr>
                        <a:t>Study to determine human resource needs… </a:t>
                      </a:r>
                    </a:p>
                  </a:txBody>
                  <a:tcPr>
                    <a:lnB w="12700" cap="flat" cmpd="sng" algn="ctr">
                      <a:no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F0F0188B-7723-421F-8A78-8CD36C0BBB3B}" type="slidenum">
              <a:rPr lang="en-US" smtClean="0"/>
              <a:pPr/>
              <a:t>42</a:t>
            </a:fld>
            <a:endParaRPr lang="en-US" dirty="0"/>
          </a:p>
        </p:txBody>
      </p:sp>
      <p:sp>
        <p:nvSpPr>
          <p:cNvPr id="3" name="Content Placeholder 2"/>
          <p:cNvSpPr>
            <a:spLocks noGrp="1"/>
          </p:cNvSpPr>
          <p:nvPr>
            <p:ph sz="quarter" idx="14"/>
          </p:nvPr>
        </p:nvSpPr>
        <p:spPr/>
        <p:txBody>
          <a:bodyPr/>
          <a:lstStyle/>
          <a:p>
            <a:r>
              <a:rPr lang="en-US" dirty="0" smtClean="0"/>
              <a:t>Course Outline: Example #1</a:t>
            </a:r>
            <a:endParaRPr lang="en-US" dirty="0"/>
          </a:p>
        </p:txBody>
      </p:sp>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43</a:t>
            </a:fld>
            <a:endParaRPr lang="en-US" dirty="0"/>
          </a:p>
        </p:txBody>
      </p:sp>
      <p:sp>
        <p:nvSpPr>
          <p:cNvPr id="3" name="Content Placeholder 2"/>
          <p:cNvSpPr>
            <a:spLocks noGrp="1"/>
          </p:cNvSpPr>
          <p:nvPr>
            <p:ph sz="quarter" idx="14"/>
          </p:nvPr>
        </p:nvSpPr>
        <p:spPr/>
        <p:txBody>
          <a:bodyPr/>
          <a:lstStyle/>
          <a:p>
            <a:r>
              <a:rPr lang="en-US" dirty="0" smtClean="0"/>
              <a:t>Course Outline: Example #2</a:t>
            </a:r>
            <a:endParaRPr lang="en-US" dirty="0"/>
          </a:p>
        </p:txBody>
      </p:sp>
      <p:graphicFrame>
        <p:nvGraphicFramePr>
          <p:cNvPr id="6" name="Content Placeholder 6"/>
          <p:cNvGraphicFramePr>
            <a:graphicFrameLocks/>
          </p:cNvGraphicFramePr>
          <p:nvPr/>
        </p:nvGraphicFramePr>
        <p:xfrm>
          <a:off x="477838" y="1917700"/>
          <a:ext cx="8172450" cy="3962400"/>
        </p:xfrm>
        <a:graphic>
          <a:graphicData uri="http://schemas.openxmlformats.org/drawingml/2006/table">
            <a:tbl>
              <a:tblPr firstRow="1" bandRow="1">
                <a:tableStyleId>{0505E3EF-67EA-436B-97B2-0124C06EBD24}</a:tableStyleId>
              </a:tblPr>
              <a:tblGrid>
                <a:gridCol w="8172450"/>
              </a:tblGrid>
              <a:tr h="370840">
                <a:tc>
                  <a:txBody>
                    <a:bodyPr/>
                    <a:lstStyle/>
                    <a:p>
                      <a:r>
                        <a:rPr lang="en-US" sz="1600" b="1" i="0" kern="1200" dirty="0" smtClean="0">
                          <a:solidFill>
                            <a:srgbClr val="000000"/>
                          </a:solidFill>
                          <a:latin typeface="+mn-lt"/>
                          <a:ea typeface="+mn-ea"/>
                          <a:cs typeface="+mn-cs"/>
                        </a:rPr>
                        <a:t>A. Introduction to Biotechnology, Past and Present</a:t>
                      </a:r>
                    </a:p>
                    <a:p>
                      <a:r>
                        <a:rPr lang="en-US" sz="1600" b="0" i="0" kern="1200" dirty="0" smtClean="0">
                          <a:solidFill>
                            <a:srgbClr val="000000"/>
                          </a:solidFill>
                          <a:latin typeface="+mn-lt"/>
                          <a:ea typeface="+mn-ea"/>
                          <a:cs typeface="+mn-cs"/>
                        </a:rPr>
                        <a:t> </a:t>
                      </a:r>
                    </a:p>
                    <a:p>
                      <a:r>
                        <a:rPr lang="en-US" sz="1600" b="0" i="0" kern="1200" dirty="0" smtClean="0">
                          <a:solidFill>
                            <a:srgbClr val="000000"/>
                          </a:solidFill>
                          <a:latin typeface="+mn-lt"/>
                          <a:ea typeface="+mn-ea"/>
                          <a:cs typeface="+mn-cs"/>
                        </a:rPr>
                        <a:t>The student will be able to:</a:t>
                      </a:r>
                    </a:p>
                    <a:p>
                      <a:r>
                        <a:rPr lang="en-US" sz="1600" b="0" i="0" kern="1200" dirty="0" smtClean="0">
                          <a:solidFill>
                            <a:srgbClr val="000000"/>
                          </a:solidFill>
                          <a:latin typeface="+mn-lt"/>
                          <a:ea typeface="+mn-ea"/>
                          <a:cs typeface="+mn-cs"/>
                        </a:rPr>
                        <a:t> </a:t>
                      </a:r>
                    </a:p>
                    <a:p>
                      <a:r>
                        <a:rPr lang="en-US" sz="1600" b="0" i="0" kern="1200" dirty="0" smtClean="0">
                          <a:solidFill>
                            <a:srgbClr val="000000"/>
                          </a:solidFill>
                          <a:latin typeface="+mn-lt"/>
                          <a:ea typeface="+mn-ea"/>
                          <a:cs typeface="+mn-cs"/>
                        </a:rPr>
                        <a:t>1. Describe major historic developments in biotechnology fields such as pharmaceuticals, agriculture, diagnostics, industrial products, instrumentation and research and development.</a:t>
                      </a:r>
                    </a:p>
                    <a:p>
                      <a:r>
                        <a:rPr lang="en-US" sz="1000" b="0" i="0" kern="1200" dirty="0" smtClean="0">
                          <a:solidFill>
                            <a:srgbClr val="000000"/>
                          </a:solidFill>
                          <a:latin typeface="+mn-lt"/>
                          <a:ea typeface="+mn-ea"/>
                          <a:cs typeface="+mn-cs"/>
                        </a:rPr>
                        <a:t> </a:t>
                      </a:r>
                    </a:p>
                    <a:p>
                      <a:r>
                        <a:rPr lang="en-US" sz="1600" b="0" i="0" kern="1200" dirty="0" smtClean="0">
                          <a:solidFill>
                            <a:srgbClr val="000000"/>
                          </a:solidFill>
                          <a:latin typeface="+mn-lt"/>
                          <a:ea typeface="+mn-ea"/>
                          <a:cs typeface="+mn-cs"/>
                        </a:rPr>
                        <a:t>2. Identify the major scientific discoveries that lead to recombinant DNA technology, including those in chemistry, genetics, microbiology, and fermentation technology, and explain how those discoveries are used in industry today.</a:t>
                      </a:r>
                      <a:endParaRPr lang="en-US" sz="1000" b="0" i="0" kern="1200" dirty="0" smtClean="0">
                        <a:solidFill>
                          <a:srgbClr val="000000"/>
                        </a:solidFill>
                        <a:latin typeface="+mn-lt"/>
                        <a:ea typeface="+mn-ea"/>
                        <a:cs typeface="+mn-cs"/>
                      </a:endParaRPr>
                    </a:p>
                    <a:p>
                      <a:r>
                        <a:rPr lang="en-US" sz="1600" b="0" i="0" kern="1200" dirty="0" smtClean="0">
                          <a:solidFill>
                            <a:srgbClr val="000000"/>
                          </a:solidFill>
                          <a:latin typeface="+mn-lt"/>
                          <a:ea typeface="+mn-ea"/>
                          <a:cs typeface="+mn-cs"/>
                        </a:rPr>
                        <a:t>….</a:t>
                      </a:r>
                    </a:p>
                    <a:p>
                      <a:r>
                        <a:rPr lang="en-US" sz="1000" b="0" i="0" kern="1200" dirty="0" smtClean="0">
                          <a:solidFill>
                            <a:srgbClr val="000000"/>
                          </a:solidFill>
                          <a:latin typeface="+mn-lt"/>
                          <a:ea typeface="+mn-ea"/>
                          <a:cs typeface="+mn-cs"/>
                        </a:rPr>
                        <a:t> </a:t>
                      </a:r>
                    </a:p>
                    <a:p>
                      <a:r>
                        <a:rPr lang="en-US" sz="1600" b="0" i="0" kern="1200" dirty="0" smtClean="0">
                          <a:solidFill>
                            <a:srgbClr val="000000"/>
                          </a:solidFill>
                          <a:latin typeface="+mn-lt"/>
                          <a:ea typeface="+mn-ea"/>
                          <a:cs typeface="+mn-cs"/>
                        </a:rPr>
                        <a:t>5. Develop scientific questions, hypotheses, and experimental plans.</a:t>
                      </a:r>
                      <a:endParaRPr lang="en-US" sz="1000" b="0" i="0" kern="1200" dirty="0" smtClean="0">
                        <a:solidFill>
                          <a:srgbClr val="000000"/>
                        </a:solidFill>
                        <a:latin typeface="+mn-lt"/>
                        <a:ea typeface="+mn-ea"/>
                        <a:cs typeface="+mn-cs"/>
                      </a:endParaRPr>
                    </a:p>
                    <a:p>
                      <a:r>
                        <a:rPr lang="en-US" sz="1600" b="0" i="0" kern="1200" dirty="0" smtClean="0">
                          <a:solidFill>
                            <a:srgbClr val="000000"/>
                          </a:solidFill>
                          <a:latin typeface="+mn-lt"/>
                          <a:ea typeface="+mn-ea"/>
                          <a:cs typeface="+mn-cs"/>
                        </a:rPr>
                        <a:t>….</a:t>
                      </a:r>
                    </a:p>
                    <a:p>
                      <a:endParaRPr lang="en-US" sz="1000" b="0" i="0" kern="1200" dirty="0" smtClean="0">
                        <a:solidFill>
                          <a:srgbClr val="000000"/>
                        </a:solidFill>
                        <a:latin typeface="+mn-lt"/>
                        <a:ea typeface="+mn-ea"/>
                        <a:cs typeface="+mn-cs"/>
                      </a:endParaRPr>
                    </a:p>
                    <a:p>
                      <a:r>
                        <a:rPr lang="en-US" sz="1600" b="0" i="0" kern="1200" dirty="0" smtClean="0">
                          <a:solidFill>
                            <a:srgbClr val="000000"/>
                          </a:solidFill>
                          <a:latin typeface="+mn-lt"/>
                          <a:ea typeface="+mn-ea"/>
                          <a:cs typeface="+mn-cs"/>
                        </a:rPr>
                        <a:t>11. Use the Internet and World Wide Web to collect and share scientific information.</a:t>
                      </a:r>
                    </a:p>
                  </a:txBody>
                  <a:tcPr>
                    <a:lnB w="12700" cap="flat" cmpd="sng" algn="ctr">
                      <a:noFill/>
                      <a:prstDash val="solid"/>
                      <a:round/>
                      <a:headEnd type="none" w="med" len="med"/>
                      <a:tailEnd type="none" w="med" len="med"/>
                    </a:lnB>
                  </a:tcPr>
                </a:tc>
              </a:tr>
            </a:tbl>
          </a:graphicData>
        </a:graphic>
      </p:graphicFrame>
      <p:sp>
        <p:nvSpPr>
          <p:cNvPr id="7" name="TextBox 6"/>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44</a:t>
            </a:fld>
            <a:endParaRPr lang="en-US" dirty="0"/>
          </a:p>
        </p:txBody>
      </p:sp>
      <p:sp>
        <p:nvSpPr>
          <p:cNvPr id="3" name="Content Placeholder 2"/>
          <p:cNvSpPr>
            <a:spLocks noGrp="1"/>
          </p:cNvSpPr>
          <p:nvPr>
            <p:ph sz="quarter" idx="14"/>
          </p:nvPr>
        </p:nvSpPr>
        <p:spPr/>
        <p:txBody>
          <a:bodyPr/>
          <a:lstStyle/>
          <a:p>
            <a:r>
              <a:rPr lang="en-US" dirty="0" smtClean="0"/>
              <a:t>Course Outline: Example #3</a:t>
            </a:r>
            <a:endParaRPr lang="en-US" dirty="0"/>
          </a:p>
        </p:txBody>
      </p:sp>
      <p:graphicFrame>
        <p:nvGraphicFramePr>
          <p:cNvPr id="5" name="Content Placeholder 6"/>
          <p:cNvGraphicFramePr>
            <a:graphicFrameLocks noGrp="1"/>
          </p:cNvGraphicFramePr>
          <p:nvPr>
            <p:ph sz="quarter" idx="15"/>
          </p:nvPr>
        </p:nvGraphicFramePr>
        <p:xfrm>
          <a:off x="477838" y="1917700"/>
          <a:ext cx="8172450" cy="3931920"/>
        </p:xfrm>
        <a:graphic>
          <a:graphicData uri="http://schemas.openxmlformats.org/drawingml/2006/table">
            <a:tbl>
              <a:tblPr firstRow="1" bandRow="1">
                <a:tableStyleId>{0505E3EF-67EA-436B-97B2-0124C06EBD24}</a:tableStyleId>
              </a:tblPr>
              <a:tblGrid>
                <a:gridCol w="8172450"/>
              </a:tblGrid>
              <a:tr h="370840">
                <a:tc>
                  <a:txBody>
                    <a:bodyPr/>
                    <a:lstStyle/>
                    <a:p>
                      <a:r>
                        <a:rPr lang="en-US" sz="1800" b="1" kern="1200" dirty="0" smtClean="0">
                          <a:solidFill>
                            <a:srgbClr val="000000"/>
                          </a:solidFill>
                          <a:latin typeface="+mn-lt"/>
                          <a:ea typeface="+mn-ea"/>
                          <a:cs typeface="+mn-cs"/>
                        </a:rPr>
                        <a:t>Unit 6: The Relationship Between Exponential and Logarithmic Functions</a:t>
                      </a:r>
                    </a:p>
                    <a:p>
                      <a:r>
                        <a:rPr lang="en-US" sz="1800" b="0" kern="1200" dirty="0" smtClean="0">
                          <a:solidFill>
                            <a:srgbClr val="000000"/>
                          </a:solidFill>
                          <a:latin typeface="+mn-lt"/>
                          <a:ea typeface="+mn-ea"/>
                          <a:cs typeface="+mn-cs"/>
                        </a:rPr>
                        <a:t> </a:t>
                      </a:r>
                    </a:p>
                    <a:p>
                      <a:r>
                        <a:rPr lang="en-US" sz="1800" b="0" kern="1200" dirty="0" smtClean="0">
                          <a:solidFill>
                            <a:srgbClr val="000000"/>
                          </a:solidFill>
                          <a:latin typeface="+mn-lt"/>
                          <a:ea typeface="+mn-ea"/>
                          <a:cs typeface="+mn-cs"/>
                        </a:rPr>
                        <a:t>Exponential and logarithmic functions are analyzed and graphed in base and</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arbitrary . Emphasis is placed on the inverse relationship between exponential</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and logarithmic functions. Properties of logarithms are explored. Methods of</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estimating logarithmic values are discussed. The logistic growth function is</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defined, and its graph explored. The methods of solving certain [accessible]</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equations that involve exponentials and/or logarithms are covered, and are</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applied to solve problems involving exponential growth &amp; decay, and logarithmic</a:t>
                      </a:r>
                      <a:r>
                        <a:rPr lang="en-US" sz="1800" b="0" kern="1200" baseline="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models.</a:t>
                      </a:r>
                    </a:p>
                    <a:p>
                      <a:r>
                        <a:rPr lang="en-US" sz="1800" b="0" kern="1200" dirty="0" smtClean="0">
                          <a:solidFill>
                            <a:srgbClr val="000000"/>
                          </a:solidFill>
                          <a:latin typeface="+mn-lt"/>
                          <a:ea typeface="+mn-ea"/>
                          <a:cs typeface="+mn-cs"/>
                        </a:rPr>
                        <a:t> </a:t>
                      </a:r>
                    </a:p>
                    <a:p>
                      <a:r>
                        <a:rPr lang="en-US" sz="1800" b="0" kern="1200" dirty="0" smtClean="0">
                          <a:solidFill>
                            <a:srgbClr val="000000"/>
                          </a:solidFill>
                          <a:latin typeface="+mn-lt"/>
                          <a:ea typeface="+mn-ea"/>
                          <a:cs typeface="+mn-cs"/>
                        </a:rPr>
                        <a:t>Essential Standards: Algebra 2: 11.1, 14.0</a:t>
                      </a:r>
                    </a:p>
                    <a:p>
                      <a:r>
                        <a:rPr lang="en-US" sz="1800" b="0" kern="1200" dirty="0" smtClean="0">
                          <a:solidFill>
                            <a:srgbClr val="000000"/>
                          </a:solidFill>
                          <a:latin typeface="+mn-lt"/>
                          <a:ea typeface="+mn-ea"/>
                          <a:cs typeface="+mn-cs"/>
                        </a:rPr>
                        <a:t> </a:t>
                      </a:r>
                    </a:p>
                    <a:p>
                      <a:r>
                        <a:rPr lang="en-US" sz="1800" b="0" kern="1200" dirty="0" smtClean="0">
                          <a:solidFill>
                            <a:srgbClr val="000000"/>
                          </a:solidFill>
                          <a:latin typeface="+mn-lt"/>
                          <a:ea typeface="+mn-ea"/>
                          <a:cs typeface="+mn-cs"/>
                        </a:rPr>
                        <a:t>Supporting Standards: Algebra 2: 11.0, 11.2, 12.0, 13.0, 15.0, 24.0</a:t>
                      </a:r>
                      <a:endParaRPr lang="en-US" sz="1800" b="0" kern="1200" dirty="0">
                        <a:solidFill>
                          <a:srgbClr val="000000"/>
                        </a:solidFill>
                        <a:latin typeface="+mn-lt"/>
                        <a:ea typeface="+mn-ea"/>
                        <a:cs typeface="+mn-cs"/>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45</a:t>
            </a:fld>
            <a:endParaRPr lang="en-US" dirty="0"/>
          </a:p>
        </p:txBody>
      </p:sp>
      <p:sp>
        <p:nvSpPr>
          <p:cNvPr id="3" name="Content Placeholder 2"/>
          <p:cNvSpPr>
            <a:spLocks noGrp="1"/>
          </p:cNvSpPr>
          <p:nvPr>
            <p:ph sz="quarter" idx="14"/>
          </p:nvPr>
        </p:nvSpPr>
        <p:spPr/>
        <p:txBody>
          <a:bodyPr/>
          <a:lstStyle/>
          <a:p>
            <a:r>
              <a:rPr lang="en-US" dirty="0" smtClean="0"/>
              <a:t>Course Outline: Example #4</a:t>
            </a:r>
            <a:endParaRPr lang="en-US" dirty="0"/>
          </a:p>
        </p:txBody>
      </p:sp>
      <p:graphicFrame>
        <p:nvGraphicFramePr>
          <p:cNvPr id="5" name="Content Placeholder 6"/>
          <p:cNvGraphicFramePr>
            <a:graphicFrameLocks noGrp="1"/>
          </p:cNvGraphicFramePr>
          <p:nvPr>
            <p:ph sz="quarter" idx="15"/>
          </p:nvPr>
        </p:nvGraphicFramePr>
        <p:xfrm>
          <a:off x="477838" y="1917700"/>
          <a:ext cx="8172450" cy="3931920"/>
        </p:xfrm>
        <a:graphic>
          <a:graphicData uri="http://schemas.openxmlformats.org/drawingml/2006/table">
            <a:tbl>
              <a:tblPr firstRow="1" bandRow="1">
                <a:tableStyleId>{0505E3EF-67EA-436B-97B2-0124C06EBD24}</a:tableStyleId>
              </a:tblPr>
              <a:tblGrid>
                <a:gridCol w="8172450"/>
              </a:tblGrid>
              <a:tr h="370840">
                <a:tc>
                  <a:txBody>
                    <a:bodyPr/>
                    <a:lstStyle/>
                    <a:p>
                      <a:r>
                        <a:rPr lang="en-US" sz="1400" b="0" kern="1200" dirty="0" smtClean="0">
                          <a:solidFill>
                            <a:srgbClr val="000000"/>
                          </a:solidFill>
                          <a:latin typeface="+mn-lt"/>
                          <a:ea typeface="+mn-ea"/>
                          <a:cs typeface="+mn-cs"/>
                        </a:rPr>
                        <a:t>The course begins with a brief introduction to the history of global studies and the major periods of development of this field. We will cover significant historical and contemporary theories of sociology, economics, business, cultural studies and media studies. These theories will be viewed through the lens of globalization studies. We will discuss how these different areas within the field of global studies play a part in globalization. First we will define the general concept of globalization, who thinks it is positive, who negative, and why. From here the course will more in depth, first from a sociological point a view to better explain how the different aspects of society and culture influence and advance the interconnectedness of our world. Then the course will strive to demonstrate how different cultures/people experience globalization. Topics such as the availability of technology, food and work will be discussed here. After this, we will look at globalization through the economic theories we have already covered in order to further evaluate the effects of a global economy on different countries and people within those countries, also by looking at topics related to access to resources and technology. The course will present different theories about how the growing, global economy is influencing the concept of what a Nation-State is and how it operates in a global society. Afterwards, the course will use concepts and theories from cultural and media studies, and sociology, to debate the role and influence of different aspects of culture and media on societies beliefs about whether or not globalization is positive for our world. Lastly, we will discuss various possible alternatives to the current trends in globalizing our belief systems about economy, business, and general cultural.</a:t>
                      </a:r>
                      <a:r>
                        <a:rPr lang="en-US" sz="1400" b="0" kern="1200" dirty="0" smtClean="0">
                          <a:solidFill>
                            <a:srgbClr val="000000"/>
                          </a:solidFill>
                        </a:rPr>
                        <a:t> </a:t>
                      </a:r>
                      <a:endParaRPr lang="en-US" sz="1400" b="0" kern="1200" dirty="0" smtClean="0">
                        <a:solidFill>
                          <a:srgbClr val="000000"/>
                        </a:solidFill>
                        <a:latin typeface="+mn-lt"/>
                        <a:ea typeface="+mn-ea"/>
                        <a:cs typeface="+mn-cs"/>
                      </a:endParaRPr>
                    </a:p>
                  </a:txBody>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46</a:t>
            </a:fld>
            <a:endParaRPr lang="en-US" dirty="0"/>
          </a:p>
        </p:txBody>
      </p:sp>
      <p:sp>
        <p:nvSpPr>
          <p:cNvPr id="3" name="Content Placeholder 2"/>
          <p:cNvSpPr>
            <a:spLocks noGrp="1"/>
          </p:cNvSpPr>
          <p:nvPr>
            <p:ph sz="quarter" idx="14"/>
          </p:nvPr>
        </p:nvSpPr>
        <p:spPr/>
        <p:txBody>
          <a:bodyPr/>
          <a:lstStyle/>
          <a:p>
            <a:r>
              <a:rPr lang="en-US" dirty="0" smtClean="0"/>
              <a:t>Course Outline: Example #5</a:t>
            </a:r>
            <a:endParaRPr lang="en-US" dirty="0"/>
          </a:p>
        </p:txBody>
      </p:sp>
      <p:graphicFrame>
        <p:nvGraphicFramePr>
          <p:cNvPr id="5" name="Content Placeholder 6"/>
          <p:cNvGraphicFramePr>
            <a:graphicFrameLocks noGrp="1"/>
          </p:cNvGraphicFramePr>
          <p:nvPr>
            <p:ph sz="quarter" idx="15"/>
          </p:nvPr>
        </p:nvGraphicFramePr>
        <p:xfrm>
          <a:off x="477838" y="1917700"/>
          <a:ext cx="8172450" cy="423672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None/>
                      </a:pPr>
                      <a:r>
                        <a:rPr lang="en-US" sz="1600" b="1" kern="1200" dirty="0" smtClean="0">
                          <a:solidFill>
                            <a:srgbClr val="000000"/>
                          </a:solidFill>
                          <a:latin typeface="+mn-lt"/>
                          <a:ea typeface="+mn-ea"/>
                          <a:cs typeface="+mn-cs"/>
                        </a:rPr>
                        <a:t>Unit 3: Elements of Art/ Principles of Design</a:t>
                      </a: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Vocabulary and analyze</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Elements of art Book Project (Key Assignment)</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Principles of Design (Key Assignment)</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1" kern="1200" dirty="0" smtClean="0">
                          <a:solidFill>
                            <a:srgbClr val="000000"/>
                          </a:solidFill>
                          <a:latin typeface="+mn-lt"/>
                          <a:ea typeface="+mn-ea"/>
                          <a:cs typeface="+mn-cs"/>
                        </a:rPr>
                        <a:t>Unit 4: Getting started</a:t>
                      </a: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Introduction to type</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Pillars Type (Key Assignment)</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Portfolio Cover (Key Assignment)</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Students create an </a:t>
                      </a:r>
                      <a:r>
                        <a:rPr lang="en-US" sz="1600" b="0" kern="1200" dirty="0" err="1" smtClean="0">
                          <a:solidFill>
                            <a:srgbClr val="000000"/>
                          </a:solidFill>
                          <a:latin typeface="+mn-lt"/>
                          <a:ea typeface="+mn-ea"/>
                          <a:cs typeface="+mn-cs"/>
                        </a:rPr>
                        <a:t>InDesign</a:t>
                      </a:r>
                      <a:r>
                        <a:rPr lang="en-US" sz="1600" b="0" kern="1200" dirty="0" smtClean="0">
                          <a:solidFill>
                            <a:srgbClr val="000000"/>
                          </a:solidFill>
                          <a:latin typeface="+mn-lt"/>
                          <a:ea typeface="+mn-ea"/>
                          <a:cs typeface="+mn-cs"/>
                        </a:rPr>
                        <a:t> document as a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Means to publish there class documents assignments.</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Event Posters (Key Assignment)</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1" kern="1200" dirty="0" smtClean="0">
                          <a:solidFill>
                            <a:srgbClr val="000000"/>
                          </a:solidFill>
                          <a:latin typeface="+mn-lt"/>
                          <a:ea typeface="+mn-ea"/>
                          <a:cs typeface="+mn-cs"/>
                        </a:rPr>
                        <a:t>Unit 5: Introduction to Graphic Design</a:t>
                      </a: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Introduction to Graphic Design</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Personal Word Web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Personal Logo Design (Key Assignment)…</a:t>
                      </a:r>
                      <a:endParaRPr lang="en-US" sz="1600" b="0" dirty="0" smtClean="0">
                        <a:solidFill>
                          <a:srgbClr val="000000"/>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47</a:t>
            </a:fld>
            <a:endParaRPr lang="en-US" dirty="0"/>
          </a:p>
        </p:txBody>
      </p:sp>
      <p:sp>
        <p:nvSpPr>
          <p:cNvPr id="3" name="Content Placeholder 2"/>
          <p:cNvSpPr>
            <a:spLocks noGrp="1"/>
          </p:cNvSpPr>
          <p:nvPr>
            <p:ph sz="quarter" idx="14"/>
          </p:nvPr>
        </p:nvSpPr>
        <p:spPr/>
        <p:txBody>
          <a:bodyPr/>
          <a:lstStyle/>
          <a:p>
            <a:r>
              <a:rPr lang="en-US" dirty="0" smtClean="0"/>
              <a:t>Course Outline: Example #6</a:t>
            </a:r>
            <a:endParaRPr lang="en-US" dirty="0"/>
          </a:p>
        </p:txBody>
      </p:sp>
      <p:graphicFrame>
        <p:nvGraphicFramePr>
          <p:cNvPr id="5" name="Content Placeholder 6"/>
          <p:cNvGraphicFramePr>
            <a:graphicFrameLocks noGrp="1"/>
          </p:cNvGraphicFramePr>
          <p:nvPr>
            <p:ph sz="quarter" idx="15"/>
          </p:nvPr>
        </p:nvGraphicFramePr>
        <p:xfrm>
          <a:off x="477838" y="1917700"/>
          <a:ext cx="8172450" cy="3657600"/>
        </p:xfrm>
        <a:graphic>
          <a:graphicData uri="http://schemas.openxmlformats.org/drawingml/2006/table">
            <a:tbl>
              <a:tblPr firstRow="1" bandRow="1">
                <a:tableStyleId>{0505E3EF-67EA-436B-97B2-0124C06EBD24}</a:tableStyleId>
              </a:tblPr>
              <a:tblGrid>
                <a:gridCol w="8172450"/>
              </a:tblGrid>
              <a:tr h="370840">
                <a:tc>
                  <a:txBody>
                    <a:bodyPr/>
                    <a:lstStyle/>
                    <a:p>
                      <a:r>
                        <a:rPr lang="en-US" sz="1800" b="1" kern="1200" dirty="0" smtClean="0">
                          <a:solidFill>
                            <a:srgbClr val="000000"/>
                          </a:solidFill>
                        </a:rPr>
                        <a:t>Chapter 4: What is Demand? –Factors Affecting Demand</a:t>
                      </a:r>
                    </a:p>
                    <a:p>
                      <a:r>
                        <a:rPr lang="en-US" sz="1800" b="0" kern="1200" dirty="0" smtClean="0">
                          <a:solidFill>
                            <a:srgbClr val="000000"/>
                          </a:solidFill>
                        </a:rPr>
                        <a:t> </a:t>
                      </a:r>
                    </a:p>
                    <a:p>
                      <a:r>
                        <a:rPr lang="en-US" sz="1800" b="0" kern="1200" dirty="0" smtClean="0">
                          <a:solidFill>
                            <a:srgbClr val="000000"/>
                          </a:solidFill>
                        </a:rPr>
                        <a:t>The Law of Demand states that people will buy more of a product at a lower price than they will buy at a higher price, if nothing else changes. Demand does not always stay the same. There are a number of factors that will cause demand to either increase or decrease. Among the determinants of demand are tastes, income, and the price of related products.</a:t>
                      </a:r>
                    </a:p>
                    <a:p>
                      <a:r>
                        <a:rPr lang="en-US" sz="1800" b="0" kern="1200" dirty="0" smtClean="0">
                          <a:solidFill>
                            <a:srgbClr val="000000"/>
                          </a:solidFill>
                        </a:rPr>
                        <a:t> </a:t>
                      </a:r>
                    </a:p>
                    <a:p>
                      <a:r>
                        <a:rPr lang="en-US" sz="1800" b="0" kern="1200" dirty="0" smtClean="0">
                          <a:solidFill>
                            <a:srgbClr val="000000"/>
                          </a:solidFill>
                        </a:rPr>
                        <a:t>As you read, keep in mind the difference between a change in demand and a change in the quantity demanded. A change in demand is a result of a change in the determinants of demand. A change in the quantity demanded is a result of a change in price.</a:t>
                      </a:r>
                    </a:p>
                    <a:p>
                      <a:r>
                        <a:rPr lang="en-US" sz="1800" kern="1200" dirty="0" smtClean="0"/>
                        <a:t> </a:t>
                      </a:r>
                      <a:endParaRPr lang="en-US" sz="1800" b="0" kern="1200" dirty="0" smtClean="0">
                        <a:solidFill>
                          <a:srgbClr val="000000"/>
                        </a:solidFill>
                        <a:latin typeface="+mn-lt"/>
                        <a:ea typeface="+mn-ea"/>
                        <a:cs typeface="+mn-cs"/>
                      </a:endParaRPr>
                    </a:p>
                  </a:txBody>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48</a:t>
            </a:fld>
            <a:endParaRPr lang="en-US" dirty="0"/>
          </a:p>
        </p:txBody>
      </p:sp>
      <p:sp>
        <p:nvSpPr>
          <p:cNvPr id="3" name="Content Placeholder 2"/>
          <p:cNvSpPr>
            <a:spLocks noGrp="1"/>
          </p:cNvSpPr>
          <p:nvPr>
            <p:ph sz="quarter" idx="14"/>
          </p:nvPr>
        </p:nvSpPr>
        <p:spPr/>
        <p:txBody>
          <a:bodyPr/>
          <a:lstStyle/>
          <a:p>
            <a:r>
              <a:rPr lang="en-US" dirty="0" smtClean="0"/>
              <a:t>Course Outline: Example #7</a:t>
            </a:r>
            <a:endParaRPr lang="en-US" dirty="0"/>
          </a:p>
        </p:txBody>
      </p:sp>
      <p:graphicFrame>
        <p:nvGraphicFramePr>
          <p:cNvPr id="5" name="Content Placeholder 6"/>
          <p:cNvGraphicFramePr>
            <a:graphicFrameLocks noGrp="1"/>
          </p:cNvGraphicFramePr>
          <p:nvPr>
            <p:ph sz="quarter" idx="15"/>
          </p:nvPr>
        </p:nvGraphicFramePr>
        <p:xfrm>
          <a:off x="477838" y="1917700"/>
          <a:ext cx="8172450" cy="4053840"/>
        </p:xfrm>
        <a:graphic>
          <a:graphicData uri="http://schemas.openxmlformats.org/drawingml/2006/table">
            <a:tbl>
              <a:tblPr firstRow="1" bandRow="1">
                <a:tableStyleId>{C4B1156A-380E-4F78-BDF5-A606A8083BF9}</a:tableStyleId>
              </a:tblPr>
              <a:tblGrid>
                <a:gridCol w="8172450"/>
              </a:tblGrid>
              <a:tr h="370840">
                <a:tc>
                  <a:txBody>
                    <a:bodyPr/>
                    <a:lstStyle/>
                    <a:p>
                      <a:r>
                        <a:rPr lang="en-US" sz="1600" b="0" u="sng" kern="1200" dirty="0" smtClean="0">
                          <a:solidFill>
                            <a:srgbClr val="000000"/>
                          </a:solidFill>
                          <a:latin typeface="+mn-lt"/>
                          <a:ea typeface="+mn-ea"/>
                          <a:cs typeface="+mn-cs"/>
                        </a:rPr>
                        <a:t>Unit 7: The Struggle: 1960s</a:t>
                      </a:r>
                      <a:endParaRPr lang="en-US" sz="1600" b="0" kern="1200" dirty="0" smtClean="0">
                        <a:solidFill>
                          <a:srgbClr val="000000"/>
                        </a:solidFill>
                        <a:latin typeface="+mn-lt"/>
                        <a:ea typeface="+mn-ea"/>
                        <a:cs typeface="+mn-cs"/>
                      </a:endParaRPr>
                    </a:p>
                    <a:p>
                      <a:r>
                        <a:rPr lang="en-US" sz="1000" b="0" kern="1200" dirty="0" smtClean="0">
                          <a:solidFill>
                            <a:srgbClr val="000000"/>
                          </a:solidFill>
                          <a:latin typeface="+mn-lt"/>
                          <a:ea typeface="+mn-ea"/>
                          <a:cs typeface="+mn-cs"/>
                        </a:rPr>
                        <a:t> </a:t>
                      </a:r>
                      <a:r>
                        <a:rPr lang="en-US" sz="1600" b="0" kern="1200" dirty="0" smtClean="0">
                          <a:solidFill>
                            <a:srgbClr val="000000"/>
                          </a:solidFill>
                          <a:latin typeface="+mn-lt"/>
                          <a:ea typeface="+mn-ea"/>
                          <a:cs typeface="+mn-cs"/>
                        </a:rPr>
                        <a:t/>
                      </a:r>
                      <a:br>
                        <a:rPr lang="en-US" sz="1600" b="0" kern="1200" dirty="0" smtClean="0">
                          <a:solidFill>
                            <a:srgbClr val="000000"/>
                          </a:solidFill>
                          <a:latin typeface="+mn-lt"/>
                          <a:ea typeface="+mn-ea"/>
                          <a:cs typeface="+mn-cs"/>
                        </a:rPr>
                      </a:br>
                      <a:r>
                        <a:rPr lang="en-US" sz="1600" b="0" kern="1200" dirty="0" smtClean="0">
                          <a:solidFill>
                            <a:srgbClr val="000000"/>
                          </a:solidFill>
                          <a:latin typeface="+mn-lt"/>
                          <a:ea typeface="+mn-ea"/>
                          <a:cs typeface="+mn-cs"/>
                        </a:rPr>
                        <a:t>Students will interpret the struggle for economic, political, social and health care equality in the United States. They will analyze the impact of social and political upheaval in the context of equality and individual rights. Students will understand how underrepresented populations fought for opportunities and civil liberties in daily life and how the government redefined its role in the welfare of the nation.</a:t>
                      </a:r>
                    </a:p>
                    <a:p>
                      <a:r>
                        <a:rPr lang="en-US" sz="1000" b="0" kern="1200" dirty="0" smtClean="0">
                          <a:solidFill>
                            <a:srgbClr val="000000"/>
                          </a:solidFill>
                          <a:latin typeface="+mn-lt"/>
                          <a:ea typeface="+mn-ea"/>
                          <a:cs typeface="+mn-cs"/>
                        </a:rPr>
                        <a:t> </a:t>
                      </a:r>
                    </a:p>
                    <a:p>
                      <a:r>
                        <a:rPr lang="en-US" sz="1600" b="0" kern="1200" dirty="0" smtClean="0">
                          <a:solidFill>
                            <a:srgbClr val="000000"/>
                          </a:solidFill>
                          <a:latin typeface="+mn-lt"/>
                          <a:ea typeface="+mn-ea"/>
                          <a:cs typeface="+mn-cs"/>
                        </a:rPr>
                        <a:t>Students will...</a:t>
                      </a:r>
                    </a:p>
                    <a:p>
                      <a:pPr lvl="0">
                        <a:buFont typeface="Arial" pitchFamily="34" charset="0"/>
                        <a:buChar char="•"/>
                      </a:pPr>
                      <a:r>
                        <a:rPr lang="en-US" sz="1600" b="0" u="none" strike="noStrike" kern="1200" dirty="0" smtClean="0">
                          <a:solidFill>
                            <a:srgbClr val="000000"/>
                          </a:solidFill>
                          <a:latin typeface="+mn-lt"/>
                          <a:ea typeface="+mn-ea"/>
                          <a:cs typeface="+mn-cs"/>
                        </a:rPr>
                        <a:t> Evaluate the successes and tensions created by United States foreign and domestic policies and the response of individuals to those policies (e.g., Vietnam, Great Society)</a:t>
                      </a:r>
                    </a:p>
                    <a:p>
                      <a:pPr lvl="0">
                        <a:buFont typeface="Arial" pitchFamily="34" charset="0"/>
                        <a:buNone/>
                      </a:pPr>
                      <a:r>
                        <a:rPr lang="en-US" sz="1600" b="0" u="none" strike="noStrike" kern="1200" dirty="0" smtClean="0">
                          <a:solidFill>
                            <a:srgbClr val="000000"/>
                          </a:solidFill>
                          <a:latin typeface="+mn-lt"/>
                          <a:ea typeface="+mn-ea"/>
                          <a:cs typeface="+mn-cs"/>
                        </a:rPr>
                        <a:t>…</a:t>
                      </a:r>
                    </a:p>
                    <a:p>
                      <a:pPr lvl="0">
                        <a:buFont typeface="Arial" pitchFamily="34" charset="0"/>
                        <a:buChar char="•"/>
                      </a:pPr>
                      <a:r>
                        <a:rPr lang="en-US" sz="1600" b="0" u="none" strike="noStrike" kern="1200" dirty="0" smtClean="0">
                          <a:solidFill>
                            <a:srgbClr val="000000"/>
                          </a:solidFill>
                          <a:latin typeface="+mn-lt"/>
                          <a:ea typeface="+mn-ea"/>
                          <a:cs typeface="+mn-cs"/>
                        </a:rPr>
                        <a:t> Critique government involvement in withholding information about health care issues, such as food and vaccine additives, and pesticides.</a:t>
                      </a:r>
                    </a:p>
                    <a:p>
                      <a:pPr lvl="0">
                        <a:buFont typeface="Arial" pitchFamily="34" charset="0"/>
                        <a:buChar char="•"/>
                      </a:pPr>
                      <a:r>
                        <a:rPr lang="en-US" sz="1600" b="0" u="none" strike="noStrike" kern="1200" dirty="0" smtClean="0">
                          <a:solidFill>
                            <a:srgbClr val="000000"/>
                          </a:solidFill>
                          <a:latin typeface="+mn-lt"/>
                          <a:ea typeface="+mn-ea"/>
                          <a:cs typeface="+mn-cs"/>
                        </a:rPr>
                        <a:t> Understand and explain the impact of the Civil Rights movement on accessibility and availability of health care to underrepresented populations.</a:t>
                      </a:r>
                    </a:p>
                    <a:p>
                      <a:pPr lvl="0">
                        <a:buFont typeface="Arial" pitchFamily="34" charset="0"/>
                        <a:buChar char="•"/>
                      </a:pPr>
                      <a:r>
                        <a:rPr lang="en-US" sz="1600" b="0" u="none" strike="noStrike" kern="1200" dirty="0" smtClean="0">
                          <a:solidFill>
                            <a:srgbClr val="000000"/>
                          </a:solidFill>
                          <a:latin typeface="+mn-lt"/>
                          <a:ea typeface="+mn-ea"/>
                          <a:cs typeface="+mn-cs"/>
                        </a:rPr>
                        <a:t> Evaluate the impact of legislation on the care of patients diagnosed with mental illness.</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Course Outline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49</a:t>
            </a:fld>
            <a:endParaRPr lang="en-US" dirty="0"/>
          </a:p>
        </p:txBody>
      </p:sp>
      <p:sp>
        <p:nvSpPr>
          <p:cNvPr id="3" name="Content Placeholder 2"/>
          <p:cNvSpPr>
            <a:spLocks noGrp="1"/>
          </p:cNvSpPr>
          <p:nvPr>
            <p:ph sz="quarter" idx="14"/>
          </p:nvPr>
        </p:nvSpPr>
        <p:spPr/>
        <p:txBody>
          <a:bodyPr/>
          <a:lstStyle/>
          <a:p>
            <a:r>
              <a:rPr lang="en-US" dirty="0" smtClean="0"/>
              <a:t>Key Assignments: Example #1</a:t>
            </a:r>
            <a:endParaRPr lang="en-US" dirty="0"/>
          </a:p>
        </p:txBody>
      </p:sp>
      <p:graphicFrame>
        <p:nvGraphicFramePr>
          <p:cNvPr id="6" name="Content Placeholder 6"/>
          <p:cNvGraphicFramePr>
            <a:graphicFrameLocks/>
          </p:cNvGraphicFramePr>
          <p:nvPr/>
        </p:nvGraphicFramePr>
        <p:xfrm>
          <a:off x="477838" y="1917700"/>
          <a:ext cx="8172450" cy="3657600"/>
        </p:xfrm>
        <a:graphic>
          <a:graphicData uri="http://schemas.openxmlformats.org/drawingml/2006/table">
            <a:tbl>
              <a:tblPr firstRow="1" bandRow="1">
                <a:tableStyleId>{0505E3EF-67EA-436B-97B2-0124C06EBD24}</a:tableStyleId>
              </a:tblPr>
              <a:tblGrid>
                <a:gridCol w="8172450"/>
              </a:tblGrid>
              <a:tr h="370840">
                <a:tc>
                  <a:txBody>
                    <a:bodyPr/>
                    <a:lstStyle/>
                    <a:p>
                      <a:pPr>
                        <a:buFont typeface="Arial" pitchFamily="34" charset="0"/>
                        <a:buChar char="•"/>
                      </a:pPr>
                      <a:r>
                        <a:rPr lang="en-US" sz="1800" b="0" kern="1200" dirty="0" smtClean="0">
                          <a:solidFill>
                            <a:srgbClr val="000000"/>
                          </a:solidFill>
                        </a:rPr>
                        <a:t> Students will be expected to answer assessment questions at end of reading assignments.</a:t>
                      </a:r>
                    </a:p>
                    <a:p>
                      <a:r>
                        <a:rPr lang="en-US" sz="1800" b="0" kern="1200" dirty="0" smtClean="0">
                          <a:solidFill>
                            <a:srgbClr val="000000"/>
                          </a:solidFill>
                        </a:rPr>
                        <a:t> </a:t>
                      </a:r>
                    </a:p>
                    <a:p>
                      <a:pPr>
                        <a:buFont typeface="Arial" pitchFamily="34" charset="0"/>
                        <a:buChar char="•"/>
                      </a:pPr>
                      <a:r>
                        <a:rPr lang="en-US" sz="1800" b="0" kern="1200" dirty="0" smtClean="0">
                          <a:solidFill>
                            <a:srgbClr val="000000"/>
                          </a:solidFill>
                        </a:rPr>
                        <a:t> Conceptual Problems where a problem is given and student is asked to apply concepts studied in chapter to question and arrive at an answer.</a:t>
                      </a:r>
                    </a:p>
                    <a:p>
                      <a:r>
                        <a:rPr lang="en-US" sz="1800" b="0" kern="1200" dirty="0" smtClean="0">
                          <a:solidFill>
                            <a:srgbClr val="000000"/>
                          </a:solidFill>
                        </a:rPr>
                        <a:t> </a:t>
                      </a:r>
                    </a:p>
                    <a:p>
                      <a:pPr>
                        <a:buFont typeface="Arial" pitchFamily="34" charset="0"/>
                        <a:buChar char="•"/>
                      </a:pPr>
                      <a:r>
                        <a:rPr lang="en-US" sz="1800" b="0" kern="1200" dirty="0" smtClean="0">
                          <a:solidFill>
                            <a:srgbClr val="000000"/>
                          </a:solidFill>
                        </a:rPr>
                        <a:t> Labs</a:t>
                      </a:r>
                    </a:p>
                    <a:p>
                      <a:r>
                        <a:rPr lang="en-US" sz="1800" b="0" kern="1200" dirty="0" smtClean="0">
                          <a:solidFill>
                            <a:srgbClr val="000000"/>
                          </a:solidFill>
                        </a:rPr>
                        <a:t> </a:t>
                      </a:r>
                    </a:p>
                    <a:p>
                      <a:pPr>
                        <a:buFont typeface="Arial" pitchFamily="34" charset="0"/>
                        <a:buChar char="•"/>
                      </a:pPr>
                      <a:r>
                        <a:rPr lang="en-US" sz="1800" b="0" kern="1200" dirty="0" smtClean="0">
                          <a:solidFill>
                            <a:srgbClr val="000000"/>
                          </a:solidFill>
                        </a:rPr>
                        <a:t> Teacher demonstrations</a:t>
                      </a:r>
                    </a:p>
                    <a:p>
                      <a:r>
                        <a:rPr lang="en-US" sz="1800" b="0" kern="1200" dirty="0" smtClean="0">
                          <a:solidFill>
                            <a:srgbClr val="000000"/>
                          </a:solidFill>
                        </a:rPr>
                        <a:t> </a:t>
                      </a:r>
                    </a:p>
                    <a:p>
                      <a:pPr>
                        <a:buFont typeface="Arial" pitchFamily="34" charset="0"/>
                        <a:buChar char="•"/>
                      </a:pPr>
                      <a:r>
                        <a:rPr lang="en-US" sz="1800" b="0" kern="1200" dirty="0" smtClean="0">
                          <a:solidFill>
                            <a:srgbClr val="000000"/>
                          </a:solidFill>
                        </a:rPr>
                        <a:t> Research Paper- One per semester – 3 to 5 pages on a current breakthrough in chemistry or a past historical breakthrough in chemistry of the student’s choosing.</a:t>
                      </a:r>
                      <a:r>
                        <a:rPr lang="en-US" sz="1800" b="0" kern="1200" dirty="0" smtClean="0"/>
                        <a:t> </a:t>
                      </a:r>
                      <a:endParaRPr lang="en-US" sz="1800" b="0" kern="1200" dirty="0" smtClean="0">
                        <a:solidFill>
                          <a:srgbClr val="000000"/>
                        </a:solidFill>
                        <a:latin typeface="+mn-lt"/>
                        <a:ea typeface="+mn-ea"/>
                        <a:cs typeface="+mn-cs"/>
                      </a:endParaRPr>
                    </a:p>
                  </a:txBody>
                  <a:tcPr/>
                </a:tc>
              </a:tr>
            </a:tbl>
          </a:graphicData>
        </a:graphic>
      </p:graphicFrame>
      <p:sp>
        <p:nvSpPr>
          <p:cNvPr id="7" name="TextBox 6"/>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5</a:t>
            </a:fld>
            <a:endParaRPr lang="en-US" dirty="0"/>
          </a:p>
        </p:txBody>
      </p:sp>
      <p:sp>
        <p:nvSpPr>
          <p:cNvPr id="3" name="Content Placeholder 2"/>
          <p:cNvSpPr>
            <a:spLocks noGrp="1"/>
          </p:cNvSpPr>
          <p:nvPr>
            <p:ph sz="quarter" idx="14"/>
          </p:nvPr>
        </p:nvSpPr>
        <p:spPr/>
        <p:txBody>
          <a:bodyPr/>
          <a:lstStyle/>
          <a:p>
            <a:r>
              <a:rPr lang="en-US" dirty="0" smtClean="0"/>
              <a:t>Why is UC Committed to CTE?</a:t>
            </a:r>
            <a:endParaRPr lang="en-US" dirty="0"/>
          </a:p>
        </p:txBody>
      </p:sp>
      <p:sp>
        <p:nvSpPr>
          <p:cNvPr id="4" name="Content Placeholder 3"/>
          <p:cNvSpPr>
            <a:spLocks noGrp="1"/>
          </p:cNvSpPr>
          <p:nvPr>
            <p:ph sz="quarter" idx="15"/>
          </p:nvPr>
        </p:nvSpPr>
        <p:spPr>
          <a:xfrm>
            <a:off x="477885" y="1403232"/>
            <a:ext cx="8162908" cy="2816156"/>
          </a:xfrm>
        </p:spPr>
        <p:txBody>
          <a:bodyPr/>
          <a:lstStyle/>
          <a:p>
            <a:r>
              <a:rPr lang="en-US" dirty="0" smtClean="0"/>
              <a:t>UC supports the statewide agenda to expand applied learning in high schools</a:t>
            </a:r>
          </a:p>
          <a:p>
            <a:r>
              <a:rPr lang="en-US" dirty="0" smtClean="0"/>
              <a:t>UC values the multiple pathways approach to learning</a:t>
            </a:r>
          </a:p>
          <a:p>
            <a:r>
              <a:rPr lang="en-US" dirty="0" smtClean="0"/>
              <a:t>UC recognizes how career technical education (CTE) helps bridge the college-career divide</a:t>
            </a:r>
          </a:p>
          <a:p>
            <a:r>
              <a:rPr lang="en-US" dirty="0" smtClean="0"/>
              <a:t>UC’s aim: broaden student preparation, access, and success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50</a:t>
            </a:fld>
            <a:endParaRPr lang="en-US" dirty="0"/>
          </a:p>
        </p:txBody>
      </p:sp>
      <p:sp>
        <p:nvSpPr>
          <p:cNvPr id="3" name="Content Placeholder 2"/>
          <p:cNvSpPr>
            <a:spLocks noGrp="1"/>
          </p:cNvSpPr>
          <p:nvPr>
            <p:ph sz="quarter" idx="14"/>
          </p:nvPr>
        </p:nvSpPr>
        <p:spPr/>
        <p:txBody>
          <a:bodyPr/>
          <a:lstStyle/>
          <a:p>
            <a:r>
              <a:rPr lang="en-US" dirty="0" smtClean="0"/>
              <a:t>Key Assignments: Example #2</a:t>
            </a:r>
            <a:endParaRPr lang="en-US" dirty="0"/>
          </a:p>
        </p:txBody>
      </p:sp>
      <p:graphicFrame>
        <p:nvGraphicFramePr>
          <p:cNvPr id="6" name="Content Placeholder 6"/>
          <p:cNvGraphicFramePr>
            <a:graphicFrameLocks/>
          </p:cNvGraphicFramePr>
          <p:nvPr/>
        </p:nvGraphicFramePr>
        <p:xfrm>
          <a:off x="477838" y="1917700"/>
          <a:ext cx="8172450" cy="2286000"/>
        </p:xfrm>
        <a:graphic>
          <a:graphicData uri="http://schemas.openxmlformats.org/drawingml/2006/table">
            <a:tbl>
              <a:tblPr firstRow="1" bandRow="1">
                <a:tableStyleId>{0505E3EF-67EA-436B-97B2-0124C06EBD24}</a:tableStyleId>
              </a:tblPr>
              <a:tblGrid>
                <a:gridCol w="8172450"/>
              </a:tblGrid>
              <a:tr h="370840">
                <a:tc>
                  <a:txBody>
                    <a:bodyPr/>
                    <a:lstStyle/>
                    <a:p>
                      <a:pPr>
                        <a:buFont typeface="Arial" pitchFamily="34" charset="0"/>
                        <a:buNone/>
                      </a:pPr>
                      <a:r>
                        <a:rPr lang="en-US" sz="1800" b="1" kern="1200" dirty="0" smtClean="0">
                          <a:solidFill>
                            <a:srgbClr val="000000"/>
                          </a:solidFill>
                        </a:rPr>
                        <a:t>Unit 3: Supreme Court and its Decisions </a:t>
                      </a:r>
                    </a:p>
                    <a:p>
                      <a:pPr>
                        <a:buFont typeface="Arial" pitchFamily="34" charset="0"/>
                        <a:buNone/>
                      </a:pPr>
                      <a:endParaRPr lang="en-US" sz="1800" b="0" kern="1200" dirty="0" smtClean="0">
                        <a:solidFill>
                          <a:srgbClr val="000000"/>
                        </a:solidFill>
                      </a:endParaRPr>
                    </a:p>
                    <a:p>
                      <a:pPr>
                        <a:buFont typeface="Arial" pitchFamily="34" charset="0"/>
                        <a:buChar char="•"/>
                      </a:pPr>
                      <a:r>
                        <a:rPr lang="en-US" sz="1800" b="0" kern="1200" dirty="0" smtClean="0">
                          <a:solidFill>
                            <a:srgbClr val="000000"/>
                          </a:solidFill>
                        </a:rPr>
                        <a:t> Research paper on a Supreme Court decision and an oral presentation with a visual (PowerPoint or </a:t>
                      </a:r>
                      <a:r>
                        <a:rPr lang="en-US" sz="1800" b="0" kern="1200" dirty="0" err="1" smtClean="0">
                          <a:solidFill>
                            <a:srgbClr val="000000"/>
                          </a:solidFill>
                        </a:rPr>
                        <a:t>Prezi</a:t>
                      </a:r>
                      <a:r>
                        <a:rPr lang="en-US" sz="1800" b="0" kern="1200" dirty="0" smtClean="0">
                          <a:solidFill>
                            <a:srgbClr val="000000"/>
                          </a:solidFill>
                        </a:rPr>
                        <a:t>) in front of the class.</a:t>
                      </a:r>
                    </a:p>
                    <a:p>
                      <a:pPr>
                        <a:buFont typeface="Arial" pitchFamily="34" charset="0"/>
                        <a:buChar char="•"/>
                      </a:pPr>
                      <a:r>
                        <a:rPr lang="en-US" sz="1800" b="0" kern="1200" dirty="0" smtClean="0">
                          <a:solidFill>
                            <a:srgbClr val="000000"/>
                          </a:solidFill>
                        </a:rPr>
                        <a:t> Current Event article response to a current Supreme Court case at the time of the unit. </a:t>
                      </a:r>
                    </a:p>
                    <a:p>
                      <a:pPr>
                        <a:buFont typeface="Arial" pitchFamily="34" charset="0"/>
                        <a:buChar char="•"/>
                      </a:pPr>
                      <a:r>
                        <a:rPr lang="en-US" sz="1800" b="0" kern="1200" dirty="0" smtClean="0">
                          <a:solidFill>
                            <a:srgbClr val="000000"/>
                          </a:solidFill>
                        </a:rPr>
                        <a:t> Group discussion and reading on the separate-but-equal decision.</a:t>
                      </a:r>
                    </a:p>
                    <a:p>
                      <a:pPr>
                        <a:buFont typeface="Arial" pitchFamily="34" charset="0"/>
                        <a:buChar char="•"/>
                      </a:pPr>
                      <a:r>
                        <a:rPr lang="en-US" sz="1800" b="0" kern="1200" dirty="0" smtClean="0">
                          <a:solidFill>
                            <a:srgbClr val="000000"/>
                          </a:solidFill>
                        </a:rPr>
                        <a:t> Cornell notes on the PowerPoint lectures for Chapter 5.</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7" name="TextBox 6"/>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51</a:t>
            </a:fld>
            <a:endParaRPr lang="en-US" dirty="0"/>
          </a:p>
        </p:txBody>
      </p:sp>
      <p:sp>
        <p:nvSpPr>
          <p:cNvPr id="3" name="Content Placeholder 2"/>
          <p:cNvSpPr>
            <a:spLocks noGrp="1"/>
          </p:cNvSpPr>
          <p:nvPr>
            <p:ph sz="quarter" idx="14"/>
          </p:nvPr>
        </p:nvSpPr>
        <p:spPr/>
        <p:txBody>
          <a:bodyPr/>
          <a:lstStyle/>
          <a:p>
            <a:r>
              <a:rPr lang="en-US" dirty="0" smtClean="0"/>
              <a:t>Key Assignments: Example #3</a:t>
            </a:r>
            <a:endParaRPr lang="en-US" dirty="0"/>
          </a:p>
        </p:txBody>
      </p:sp>
      <p:graphicFrame>
        <p:nvGraphicFramePr>
          <p:cNvPr id="5" name="Content Placeholder 6"/>
          <p:cNvGraphicFramePr>
            <a:graphicFrameLocks/>
          </p:cNvGraphicFramePr>
          <p:nvPr/>
        </p:nvGraphicFramePr>
        <p:xfrm>
          <a:off x="477838" y="1917700"/>
          <a:ext cx="8172450" cy="3992880"/>
        </p:xfrm>
        <a:graphic>
          <a:graphicData uri="http://schemas.openxmlformats.org/drawingml/2006/table">
            <a:tbl>
              <a:tblPr firstRow="1" bandRow="1">
                <a:tableStyleId>{0505E3EF-67EA-436B-97B2-0124C06EBD24}</a:tableStyleId>
              </a:tblPr>
              <a:tblGrid>
                <a:gridCol w="8172450"/>
              </a:tblGrid>
              <a:tr h="370840">
                <a:tc>
                  <a:txBody>
                    <a:bodyPr/>
                    <a:lstStyle/>
                    <a:p>
                      <a:pPr>
                        <a:buFont typeface="Arial" pitchFamily="34" charset="0"/>
                        <a:buNone/>
                      </a:pPr>
                      <a:r>
                        <a:rPr lang="en-US" sz="1600" b="1" kern="1200" dirty="0" smtClean="0">
                          <a:solidFill>
                            <a:srgbClr val="000000"/>
                          </a:solidFill>
                        </a:rPr>
                        <a:t>Project 1.3 (key) </a:t>
                      </a:r>
                    </a:p>
                    <a:p>
                      <a:pPr>
                        <a:buFont typeface="Arial" pitchFamily="34" charset="0"/>
                        <a:buNone/>
                      </a:pPr>
                      <a:r>
                        <a:rPr lang="en-US" sz="1600" b="1" kern="1200" dirty="0" smtClean="0">
                          <a:solidFill>
                            <a:srgbClr val="000000"/>
                          </a:solidFill>
                        </a:rPr>
                        <a:t> </a:t>
                      </a:r>
                    </a:p>
                    <a:p>
                      <a:pPr>
                        <a:buFont typeface="Arial" pitchFamily="34" charset="0"/>
                        <a:buNone/>
                      </a:pPr>
                      <a:r>
                        <a:rPr lang="en-US" sz="1600" b="0" kern="1200" dirty="0" smtClean="0">
                          <a:solidFill>
                            <a:srgbClr val="000000"/>
                          </a:solidFill>
                        </a:rPr>
                        <a:t>Students will be given a series of poor images and be instructed to make the necessary corrections </a:t>
                      </a:r>
                    </a:p>
                    <a:p>
                      <a:pPr>
                        <a:buFont typeface="Arial" pitchFamily="34" charset="0"/>
                        <a:buNone/>
                      </a:pPr>
                      <a:r>
                        <a:rPr lang="en-US" sz="1600" b="0" kern="1200" dirty="0" smtClean="0">
                          <a:solidFill>
                            <a:srgbClr val="000000"/>
                          </a:solidFill>
                        </a:rPr>
                        <a:t> </a:t>
                      </a:r>
                    </a:p>
                    <a:p>
                      <a:pPr>
                        <a:buFont typeface="Arial" pitchFamily="34" charset="0"/>
                        <a:buChar char="•"/>
                      </a:pPr>
                      <a:r>
                        <a:rPr lang="en-US" sz="1600" b="0" kern="1200" dirty="0" smtClean="0">
                          <a:solidFill>
                            <a:srgbClr val="000000"/>
                          </a:solidFill>
                        </a:rPr>
                        <a:t> Repair old/cracked image</a:t>
                      </a:r>
                    </a:p>
                    <a:p>
                      <a:pPr>
                        <a:buFont typeface="Arial" pitchFamily="34" charset="0"/>
                        <a:buChar char="•"/>
                      </a:pPr>
                      <a:r>
                        <a:rPr lang="en-US" sz="1600" b="0" kern="1200" dirty="0" smtClean="0">
                          <a:solidFill>
                            <a:srgbClr val="000000"/>
                          </a:solidFill>
                        </a:rPr>
                        <a:t> Remove object in an image</a:t>
                      </a:r>
                    </a:p>
                    <a:p>
                      <a:pPr>
                        <a:buFont typeface="Arial" pitchFamily="34" charset="0"/>
                        <a:buChar char="•"/>
                      </a:pPr>
                      <a:r>
                        <a:rPr lang="en-US" sz="1600" b="0" kern="1200" dirty="0" smtClean="0">
                          <a:solidFill>
                            <a:srgbClr val="000000"/>
                          </a:solidFill>
                        </a:rPr>
                        <a:t> Retouch blemishes</a:t>
                      </a:r>
                    </a:p>
                    <a:p>
                      <a:pPr>
                        <a:buFont typeface="Arial" pitchFamily="34" charset="0"/>
                        <a:buNone/>
                      </a:pPr>
                      <a:endParaRPr lang="en-US" sz="1600" b="0" kern="1200" dirty="0" smtClean="0">
                        <a:solidFill>
                          <a:srgbClr val="000000"/>
                        </a:solidFill>
                      </a:endParaRPr>
                    </a:p>
                    <a:p>
                      <a:r>
                        <a:rPr lang="en-US" sz="1600" b="1" dirty="0" smtClean="0">
                          <a:solidFill>
                            <a:srgbClr val="000000"/>
                          </a:solidFill>
                        </a:rPr>
                        <a:t>Project 1.4 (key) </a:t>
                      </a:r>
                    </a:p>
                    <a:p>
                      <a:endParaRPr lang="en-US" sz="1600" b="0" dirty="0" smtClean="0">
                        <a:solidFill>
                          <a:srgbClr val="000000"/>
                        </a:solidFill>
                      </a:endParaRPr>
                    </a:p>
                    <a:p>
                      <a:r>
                        <a:rPr lang="en-US" sz="1600" b="0" dirty="0" smtClean="0">
                          <a:solidFill>
                            <a:srgbClr val="000000"/>
                          </a:solidFill>
                        </a:rPr>
                        <a:t>Students will be instructed to </a:t>
                      </a:r>
                    </a:p>
                    <a:p>
                      <a:endParaRPr lang="en-US" sz="1600" b="0" dirty="0" smtClean="0">
                        <a:solidFill>
                          <a:srgbClr val="000000"/>
                        </a:solidFill>
                      </a:endParaRPr>
                    </a:p>
                    <a:p>
                      <a:pPr>
                        <a:buFont typeface="Arial" pitchFamily="34" charset="0"/>
                        <a:buChar char="•"/>
                      </a:pPr>
                      <a:r>
                        <a:rPr lang="en-US" sz="1600" b="0" dirty="0" smtClean="0">
                          <a:solidFill>
                            <a:srgbClr val="000000"/>
                          </a:solidFill>
                        </a:rPr>
                        <a:t> Change color of background on a studio image</a:t>
                      </a:r>
                    </a:p>
                    <a:p>
                      <a:pPr>
                        <a:buFont typeface="Arial" pitchFamily="34" charset="0"/>
                        <a:buChar char="•"/>
                      </a:pPr>
                      <a:r>
                        <a:rPr lang="en-US" sz="1600" b="0" dirty="0" smtClean="0">
                          <a:solidFill>
                            <a:srgbClr val="000000"/>
                          </a:solidFill>
                        </a:rPr>
                        <a:t> Change color of a shirt on image</a:t>
                      </a:r>
                    </a:p>
                    <a:p>
                      <a:pPr>
                        <a:buFont typeface="Arial" pitchFamily="34" charset="0"/>
                        <a:buChar char="•"/>
                      </a:pPr>
                      <a:r>
                        <a:rPr lang="en-US" sz="1600" b="0" dirty="0" smtClean="0">
                          <a:solidFill>
                            <a:srgbClr val="000000"/>
                          </a:solidFill>
                        </a:rPr>
                        <a:t> Darken the sky in an image and make it blue</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52</a:t>
            </a:fld>
            <a:endParaRPr lang="en-US" dirty="0"/>
          </a:p>
        </p:txBody>
      </p:sp>
      <p:sp>
        <p:nvSpPr>
          <p:cNvPr id="3" name="Content Placeholder 2"/>
          <p:cNvSpPr>
            <a:spLocks noGrp="1"/>
          </p:cNvSpPr>
          <p:nvPr>
            <p:ph sz="quarter" idx="14"/>
          </p:nvPr>
        </p:nvSpPr>
        <p:spPr/>
        <p:txBody>
          <a:bodyPr/>
          <a:lstStyle/>
          <a:p>
            <a:r>
              <a:rPr lang="en-US" dirty="0" smtClean="0"/>
              <a:t>Key Assignments: Example #4</a:t>
            </a:r>
            <a:endParaRPr lang="en-US" dirty="0"/>
          </a:p>
        </p:txBody>
      </p:sp>
      <p:graphicFrame>
        <p:nvGraphicFramePr>
          <p:cNvPr id="5" name="Content Placeholder 6"/>
          <p:cNvGraphicFramePr>
            <a:graphicFrameLocks/>
          </p:cNvGraphicFramePr>
          <p:nvPr/>
        </p:nvGraphicFramePr>
        <p:xfrm>
          <a:off x="477838" y="1917700"/>
          <a:ext cx="8172450" cy="4114800"/>
        </p:xfrm>
        <a:graphic>
          <a:graphicData uri="http://schemas.openxmlformats.org/drawingml/2006/table">
            <a:tbl>
              <a:tblPr firstRow="1" bandRow="1">
                <a:tableStyleId>{0505E3EF-67EA-436B-97B2-0124C06EBD24}</a:tableStyleId>
              </a:tblPr>
              <a:tblGrid>
                <a:gridCol w="8172450"/>
              </a:tblGrid>
              <a:tr h="370840">
                <a:tc>
                  <a:txBody>
                    <a:bodyPr/>
                    <a:lstStyle/>
                    <a:p>
                      <a:r>
                        <a:rPr lang="en-US" sz="1600" b="1" u="sng" kern="1200" dirty="0" smtClean="0">
                          <a:solidFill>
                            <a:srgbClr val="000000"/>
                          </a:solidFill>
                          <a:latin typeface="+mn-lt"/>
                          <a:ea typeface="+mn-ea"/>
                          <a:cs typeface="+mn-cs"/>
                        </a:rPr>
                        <a:t>Research Essay:</a:t>
                      </a:r>
                    </a:p>
                    <a:p>
                      <a:r>
                        <a:rPr lang="en-US" sz="1000" b="0" kern="1200" dirty="0" smtClean="0">
                          <a:solidFill>
                            <a:srgbClr val="000000"/>
                          </a:solidFill>
                          <a:latin typeface="+mn-lt"/>
                          <a:ea typeface="+mn-ea"/>
                          <a:cs typeface="+mn-cs"/>
                        </a:rPr>
                        <a:t> </a:t>
                      </a:r>
                    </a:p>
                    <a:p>
                      <a:r>
                        <a:rPr lang="en-US" sz="1600" b="0" kern="1200" dirty="0" smtClean="0">
                          <a:solidFill>
                            <a:srgbClr val="000000"/>
                          </a:solidFill>
                          <a:latin typeface="+mn-lt"/>
                          <a:ea typeface="+mn-ea"/>
                          <a:cs typeface="+mn-cs"/>
                        </a:rPr>
                        <a:t>1. Select one or two historical figures who had a major influence on the development of either sociology or psychology. Choose two people only if their work is closely linked.</a:t>
                      </a:r>
                    </a:p>
                    <a:p>
                      <a:r>
                        <a:rPr lang="en-US" sz="1000" b="0" kern="1200" dirty="0" smtClean="0">
                          <a:solidFill>
                            <a:srgbClr val="000000"/>
                          </a:solidFill>
                          <a:latin typeface="+mn-lt"/>
                          <a:ea typeface="+mn-ea"/>
                          <a:cs typeface="+mn-cs"/>
                        </a:rPr>
                        <a:t> </a:t>
                      </a:r>
                    </a:p>
                    <a:p>
                      <a:r>
                        <a:rPr lang="en-US" sz="1600" b="0" kern="1200" dirty="0" smtClean="0">
                          <a:solidFill>
                            <a:srgbClr val="000000"/>
                          </a:solidFill>
                          <a:latin typeface="+mn-lt"/>
                          <a:ea typeface="+mn-ea"/>
                          <a:cs typeface="+mn-cs"/>
                        </a:rPr>
                        <a:t>2. Select at least one text by the person you have chosen to study. The text must be a unified piece that is at least 10 pages long. Be sure that you have the information you need to put the text into its correct context.</a:t>
                      </a:r>
                    </a:p>
                    <a:p>
                      <a:r>
                        <a:rPr lang="en-US" sz="1000" b="0" kern="1200" dirty="0" smtClean="0">
                          <a:solidFill>
                            <a:srgbClr val="000000"/>
                          </a:solidFill>
                          <a:latin typeface="+mn-lt"/>
                          <a:ea typeface="+mn-ea"/>
                          <a:cs typeface="+mn-cs"/>
                        </a:rPr>
                        <a:t> </a:t>
                      </a:r>
                    </a:p>
                    <a:p>
                      <a:r>
                        <a:rPr lang="en-US" sz="1600" b="0" kern="1200" dirty="0" smtClean="0">
                          <a:solidFill>
                            <a:srgbClr val="000000"/>
                          </a:solidFill>
                          <a:latin typeface="+mn-lt"/>
                          <a:ea typeface="+mn-ea"/>
                          <a:cs typeface="+mn-cs"/>
                        </a:rPr>
                        <a:t>3. Conduct research on the person you have chosen to study, and read the text you have chosen. To help you select valuable sources and take accurate and relevant notes, the instructor will provide source evaluation forms and note-taking forms.</a:t>
                      </a:r>
                    </a:p>
                    <a:p>
                      <a:r>
                        <a:rPr lang="en-US" sz="1000" b="0" kern="1200" dirty="0" smtClean="0">
                          <a:solidFill>
                            <a:srgbClr val="000000"/>
                          </a:solidFill>
                          <a:latin typeface="+mn-lt"/>
                          <a:ea typeface="+mn-ea"/>
                          <a:cs typeface="+mn-cs"/>
                        </a:rPr>
                        <a:t> </a:t>
                      </a:r>
                    </a:p>
                    <a:p>
                      <a:r>
                        <a:rPr lang="en-US" sz="1600" b="0" kern="1200" dirty="0" smtClean="0">
                          <a:solidFill>
                            <a:srgbClr val="000000"/>
                          </a:solidFill>
                          <a:latin typeface="+mn-lt"/>
                          <a:ea typeface="+mn-ea"/>
                          <a:cs typeface="+mn-cs"/>
                        </a:rPr>
                        <a:t>4. Write an essay of at least 7 pages (double-spaced). The essay must include: an introduction; a conclusion; biographical information that is integrated into your discussion of the person’s contribution to science; an in-depth analysis of the text you read and how it fit into the state of research at the time it was written; footnotes; and a works cited page that does not count in the page length requirement.</a:t>
                      </a:r>
                      <a:endParaRPr lang="en-US" sz="1600" b="0" kern="1200" dirty="0" smtClean="0">
                        <a:solidFill>
                          <a:srgbClr val="000000"/>
                        </a:solidFill>
                      </a:endParaRP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53</a:t>
            </a:fld>
            <a:endParaRPr lang="en-US" dirty="0"/>
          </a:p>
        </p:txBody>
      </p:sp>
      <p:sp>
        <p:nvSpPr>
          <p:cNvPr id="3" name="Content Placeholder 2"/>
          <p:cNvSpPr>
            <a:spLocks noGrp="1"/>
          </p:cNvSpPr>
          <p:nvPr>
            <p:ph sz="quarter" idx="14"/>
          </p:nvPr>
        </p:nvSpPr>
        <p:spPr/>
        <p:txBody>
          <a:bodyPr/>
          <a:lstStyle/>
          <a:p>
            <a:r>
              <a:rPr lang="en-US" dirty="0" smtClean="0"/>
              <a:t>Key Assignments: Example #5</a:t>
            </a:r>
            <a:endParaRPr lang="en-US" dirty="0"/>
          </a:p>
        </p:txBody>
      </p:sp>
      <p:graphicFrame>
        <p:nvGraphicFramePr>
          <p:cNvPr id="5" name="Content Placeholder 6"/>
          <p:cNvGraphicFramePr>
            <a:graphicFrameLocks/>
          </p:cNvGraphicFramePr>
          <p:nvPr/>
        </p:nvGraphicFramePr>
        <p:xfrm>
          <a:off x="477838" y="1917700"/>
          <a:ext cx="8172450" cy="3992880"/>
        </p:xfrm>
        <a:graphic>
          <a:graphicData uri="http://schemas.openxmlformats.org/drawingml/2006/table">
            <a:tbl>
              <a:tblPr firstRow="1" bandRow="1">
                <a:tableStyleId>{0505E3EF-67EA-436B-97B2-0124C06EBD24}</a:tableStyleId>
              </a:tblPr>
              <a:tblGrid>
                <a:gridCol w="8172450"/>
              </a:tblGrid>
              <a:tr h="370840">
                <a:tc>
                  <a:txBody>
                    <a:bodyPr/>
                    <a:lstStyle/>
                    <a:p>
                      <a:pPr>
                        <a:buFont typeface="Arial" pitchFamily="34" charset="0"/>
                        <a:buChar char="•"/>
                      </a:pPr>
                      <a:r>
                        <a:rPr lang="en-US" sz="1800" b="0" u="none" kern="1200" dirty="0" smtClean="0">
                          <a:solidFill>
                            <a:srgbClr val="000000"/>
                          </a:solidFill>
                        </a:rPr>
                        <a:t> </a:t>
                      </a:r>
                      <a:r>
                        <a:rPr lang="en-US" sz="1700" b="0" u="none" kern="1200" dirty="0" smtClean="0">
                          <a:solidFill>
                            <a:srgbClr val="000000"/>
                          </a:solidFill>
                        </a:rPr>
                        <a:t>Create a graphic organizer to show the different themes that geographers study.</a:t>
                      </a:r>
                    </a:p>
                    <a:p>
                      <a:pPr>
                        <a:buFont typeface="Arial" pitchFamily="34" charset="0"/>
                        <a:buChar char="•"/>
                      </a:pPr>
                      <a:r>
                        <a:rPr lang="en-US" sz="1700" b="0" u="none" kern="1200" baseline="0" dirty="0" smtClean="0">
                          <a:solidFill>
                            <a:srgbClr val="000000"/>
                          </a:solidFill>
                        </a:rPr>
                        <a:t> </a:t>
                      </a:r>
                      <a:r>
                        <a:rPr lang="en-US" sz="1700" b="0" u="none" kern="1200" dirty="0" smtClean="0">
                          <a:solidFill>
                            <a:srgbClr val="000000"/>
                          </a:solidFill>
                        </a:rPr>
                        <a:t>Make a concept map that organizes the experiences African nations have had with colonialism over the past few centuries.  Connect countries in Africa to others that had been exploited by European powers.  </a:t>
                      </a:r>
                    </a:p>
                    <a:p>
                      <a:pPr>
                        <a:buFont typeface="Arial" pitchFamily="34" charset="0"/>
                        <a:buChar char="•"/>
                      </a:pPr>
                      <a:r>
                        <a:rPr lang="en-US" sz="1700" b="0" u="none" kern="1200" dirty="0" smtClean="0">
                          <a:solidFill>
                            <a:srgbClr val="000000"/>
                          </a:solidFill>
                        </a:rPr>
                        <a:t> African Report: Students use provided websites to research the postcolonial economy of one African country. Students compiled the information they gather, summarize it, draw inferences and create visuals to represent this information.</a:t>
                      </a:r>
                    </a:p>
                    <a:p>
                      <a:pPr>
                        <a:buFont typeface="Arial" pitchFamily="34" charset="0"/>
                        <a:buChar char="•"/>
                      </a:pPr>
                      <a:r>
                        <a:rPr lang="en-US" sz="1700" b="0" u="none" kern="1200" dirty="0" smtClean="0">
                          <a:solidFill>
                            <a:srgbClr val="000000"/>
                          </a:solidFill>
                        </a:rPr>
                        <a:t> Students provided websites to learn about oil production and write a short report on their findings. </a:t>
                      </a:r>
                    </a:p>
                    <a:p>
                      <a:pPr>
                        <a:buFont typeface="Arial" pitchFamily="34" charset="0"/>
                        <a:buChar char="•"/>
                      </a:pPr>
                      <a:r>
                        <a:rPr lang="en-US" sz="1700" b="0" u="none" kern="1200" dirty="0" smtClean="0">
                          <a:solidFill>
                            <a:srgbClr val="000000"/>
                          </a:solidFill>
                        </a:rPr>
                        <a:t> Research the life of Gandhi and the policy nonviolent civil disobedience in India</a:t>
                      </a:r>
                    </a:p>
                    <a:p>
                      <a:pPr>
                        <a:buFont typeface="Arial" pitchFamily="34" charset="0"/>
                        <a:buChar char="•"/>
                      </a:pPr>
                      <a:r>
                        <a:rPr lang="en-US" sz="1700" b="0" u="none" kern="1200" dirty="0" smtClean="0">
                          <a:solidFill>
                            <a:srgbClr val="000000"/>
                          </a:solidFill>
                        </a:rPr>
                        <a:t> Create an outline for a documentary that would emphasize India’s diversity and complexity.</a:t>
                      </a:r>
                    </a:p>
                    <a:p>
                      <a:pPr>
                        <a:buFont typeface="Arial" pitchFamily="34" charset="0"/>
                        <a:buChar char="•"/>
                      </a:pPr>
                      <a:r>
                        <a:rPr lang="en-US" sz="1700" b="0" u="none" kern="1200" dirty="0" smtClean="0">
                          <a:solidFill>
                            <a:srgbClr val="000000"/>
                          </a:solidFill>
                        </a:rPr>
                        <a:t> Prepare a multimedia presentation on the Ring of Fire including the impact of eruptions, earthquakes and tsunamis. Visuals must be included in this assignment…. </a:t>
                      </a:r>
                    </a:p>
                  </a:txBody>
                  <a:tcPr>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54</a:t>
            </a:fld>
            <a:endParaRPr lang="en-US" dirty="0"/>
          </a:p>
        </p:txBody>
      </p:sp>
      <p:sp>
        <p:nvSpPr>
          <p:cNvPr id="3" name="Content Placeholder 2"/>
          <p:cNvSpPr>
            <a:spLocks noGrp="1"/>
          </p:cNvSpPr>
          <p:nvPr>
            <p:ph sz="quarter" idx="14"/>
          </p:nvPr>
        </p:nvSpPr>
        <p:spPr/>
        <p:txBody>
          <a:bodyPr/>
          <a:lstStyle/>
          <a:p>
            <a:r>
              <a:rPr lang="en-US" dirty="0" smtClean="0"/>
              <a:t>Key Assignments: Example #6</a:t>
            </a:r>
            <a:endParaRPr lang="en-US" dirty="0"/>
          </a:p>
        </p:txBody>
      </p:sp>
      <p:graphicFrame>
        <p:nvGraphicFramePr>
          <p:cNvPr id="5" name="Content Placeholder 6"/>
          <p:cNvGraphicFramePr>
            <a:graphicFrameLocks/>
          </p:cNvGraphicFramePr>
          <p:nvPr/>
        </p:nvGraphicFramePr>
        <p:xfrm>
          <a:off x="477838" y="1600200"/>
          <a:ext cx="8172450" cy="5029200"/>
        </p:xfrm>
        <a:graphic>
          <a:graphicData uri="http://schemas.openxmlformats.org/drawingml/2006/table">
            <a:tbl>
              <a:tblPr firstRow="1" bandRow="1">
                <a:tableStyleId>{C4B1156A-380E-4F78-BDF5-A606A8083BF9}</a:tableStyleId>
              </a:tblPr>
              <a:tblGrid>
                <a:gridCol w="8172450"/>
              </a:tblGrid>
              <a:tr h="4340860">
                <a:tc>
                  <a:txBody>
                    <a:bodyPr/>
                    <a:lstStyle/>
                    <a:p>
                      <a:r>
                        <a:rPr lang="ru-RU" sz="1600" b="1" u="sng" kern="1200" dirty="0" smtClean="0">
                          <a:solidFill>
                            <a:srgbClr val="000000"/>
                          </a:solidFill>
                          <a:latin typeface="+mn-lt"/>
                          <a:ea typeface="+mn-ea"/>
                          <a:cs typeface="+mn-cs"/>
                        </a:rPr>
                        <a:t>Unit 1</a:t>
                      </a:r>
                      <a:r>
                        <a:rPr lang="ru-RU" sz="1600" b="1" kern="1200" dirty="0" smtClean="0">
                          <a:solidFill>
                            <a:srgbClr val="000000"/>
                          </a:solidFill>
                          <a:latin typeface="+mn-lt"/>
                          <a:ea typeface="+mn-ea"/>
                          <a:cs typeface="+mn-cs"/>
                        </a:rPr>
                        <a:t>: Scaling Images and Murals - Ratios, Algebraic Expressions </a:t>
                      </a:r>
                      <a:endParaRPr lang="en-US" sz="1600" b="1" kern="1200" dirty="0" smtClean="0">
                        <a:solidFill>
                          <a:srgbClr val="000000"/>
                        </a:solidFill>
                        <a:latin typeface="+mn-lt"/>
                        <a:ea typeface="+mn-ea"/>
                        <a:cs typeface="+mn-cs"/>
                      </a:endParaRPr>
                    </a:p>
                    <a:p>
                      <a:r>
                        <a:rPr lang="ru-RU" sz="1600" b="0" u="sng" kern="1200" dirty="0" smtClean="0">
                          <a:solidFill>
                            <a:srgbClr val="000000"/>
                          </a:solidFill>
                          <a:latin typeface="+mn-lt"/>
                          <a:ea typeface="+mn-ea"/>
                          <a:cs typeface="+mn-cs"/>
                        </a:rPr>
                        <a:t>Algebra Worksheets</a:t>
                      </a:r>
                      <a:r>
                        <a:rPr lang="ru-RU" sz="1600" b="0" kern="1200" dirty="0" smtClean="0">
                          <a:solidFill>
                            <a:srgbClr val="000000"/>
                          </a:solidFill>
                          <a:latin typeface="+mn-lt"/>
                          <a:ea typeface="+mn-ea"/>
                          <a:cs typeface="+mn-cs"/>
                        </a:rPr>
                        <a:t> </a:t>
                      </a:r>
                      <a:endParaRPr lang="en-US" sz="1600" b="0" kern="1200" dirty="0" smtClean="0">
                        <a:solidFill>
                          <a:srgbClr val="000000"/>
                        </a:solidFill>
                        <a:latin typeface="+mn-lt"/>
                        <a:ea typeface="+mn-ea"/>
                        <a:cs typeface="+mn-cs"/>
                      </a:endParaRPr>
                    </a:p>
                    <a:p>
                      <a:r>
                        <a:rPr lang="ru-RU" sz="1600" b="0" kern="1200" dirty="0" smtClean="0">
                          <a:solidFill>
                            <a:srgbClr val="000000"/>
                          </a:solidFill>
                          <a:latin typeface="+mn-lt"/>
                          <a:ea typeface="+mn-ea"/>
                          <a:cs typeface="+mn-cs"/>
                        </a:rPr>
                        <a:t>Students solve and simplify simple proportions and evaluate and describe direct variation</a:t>
                      </a:r>
                      <a:r>
                        <a:rPr lang="en-US" sz="1600" b="0" kern="1200" dirty="0" smtClean="0">
                          <a:solidFill>
                            <a:srgbClr val="000000"/>
                          </a:solidFill>
                          <a:latin typeface="+mn-lt"/>
                          <a:ea typeface="+mn-ea"/>
                          <a:cs typeface="+mn-cs"/>
                        </a:rPr>
                        <a:t>…[and]</a:t>
                      </a:r>
                      <a:r>
                        <a:rPr lang="en-US" sz="1600" b="0" kern="1200" baseline="0" dirty="0" smtClean="0">
                          <a:solidFill>
                            <a:srgbClr val="000000"/>
                          </a:solidFill>
                          <a:latin typeface="+mn-lt"/>
                          <a:ea typeface="+mn-ea"/>
                          <a:cs typeface="+mn-cs"/>
                        </a:rPr>
                        <a:t> </a:t>
                      </a:r>
                      <a:r>
                        <a:rPr lang="ru-RU" sz="1600" b="0" kern="1200" dirty="0" smtClean="0">
                          <a:solidFill>
                            <a:srgbClr val="000000"/>
                          </a:solidFill>
                          <a:latin typeface="+mn-lt"/>
                          <a:ea typeface="+mn-ea"/>
                          <a:cs typeface="+mn-cs"/>
                        </a:rPr>
                        <a:t>work with rational expressions, ratios, proportion, and percent throug</a:t>
                      </a:r>
                      <a:r>
                        <a:rPr lang="en-US" sz="1600" b="0" kern="1200" dirty="0" smtClean="0">
                          <a:solidFill>
                            <a:srgbClr val="000000"/>
                          </a:solidFill>
                          <a:latin typeface="+mn-lt"/>
                          <a:ea typeface="+mn-ea"/>
                          <a:cs typeface="+mn-cs"/>
                        </a:rPr>
                        <a:t>h…worksheets</a:t>
                      </a:r>
                      <a:r>
                        <a:rPr lang="en-US" sz="1600" b="0" kern="1200" baseline="0" dirty="0" smtClean="0">
                          <a:solidFill>
                            <a:srgbClr val="000000"/>
                          </a:solidFill>
                          <a:latin typeface="+mn-lt"/>
                          <a:ea typeface="+mn-ea"/>
                          <a:cs typeface="+mn-cs"/>
                        </a:rPr>
                        <a:t> </a:t>
                      </a:r>
                      <a:r>
                        <a:rPr lang="ru-RU" sz="1600" b="0" kern="1200" dirty="0" smtClean="0">
                          <a:solidFill>
                            <a:srgbClr val="000000"/>
                          </a:solidFill>
                          <a:latin typeface="+mn-lt"/>
                          <a:ea typeface="+mn-ea"/>
                          <a:cs typeface="+mn-cs"/>
                        </a:rPr>
                        <a:t>to prepare them for the first key unit project.  </a:t>
                      </a:r>
                      <a:endParaRPr lang="en-US" sz="1600" b="0" kern="1200" dirty="0" smtClean="0">
                        <a:solidFill>
                          <a:srgbClr val="000000"/>
                        </a:solidFill>
                        <a:latin typeface="+mn-lt"/>
                        <a:ea typeface="+mn-ea"/>
                        <a:cs typeface="+mn-cs"/>
                      </a:endParaRPr>
                    </a:p>
                    <a:p>
                      <a:r>
                        <a:rPr lang="en-US" sz="1000" b="0" kern="1200" dirty="0" smtClean="0">
                          <a:solidFill>
                            <a:srgbClr val="000000"/>
                          </a:solidFill>
                          <a:latin typeface="+mn-lt"/>
                          <a:ea typeface="+mn-ea"/>
                          <a:cs typeface="+mn-cs"/>
                        </a:rPr>
                        <a:t> </a:t>
                      </a:r>
                    </a:p>
                    <a:p>
                      <a:r>
                        <a:rPr lang="ru-RU" sz="1600" b="0" u="sng" kern="1200" dirty="0" smtClean="0">
                          <a:solidFill>
                            <a:srgbClr val="000000"/>
                          </a:solidFill>
                          <a:latin typeface="+mn-lt"/>
                          <a:ea typeface="+mn-ea"/>
                          <a:cs typeface="+mn-cs"/>
                        </a:rPr>
                        <a:t>Scaling Images Through Algebra</a:t>
                      </a:r>
                      <a:r>
                        <a:rPr lang="ru-RU" sz="1600" b="0" kern="1200" dirty="0" smtClean="0">
                          <a:solidFill>
                            <a:srgbClr val="000000"/>
                          </a:solidFill>
                          <a:latin typeface="+mn-lt"/>
                          <a:ea typeface="+mn-ea"/>
                          <a:cs typeface="+mn-cs"/>
                        </a:rPr>
                        <a:t> </a:t>
                      </a:r>
                      <a:endParaRPr lang="en-US" sz="1600" b="0" kern="1200" dirty="0" smtClean="0">
                        <a:solidFill>
                          <a:srgbClr val="000000"/>
                        </a:solidFill>
                        <a:latin typeface="+mn-lt"/>
                        <a:ea typeface="+mn-ea"/>
                        <a:cs typeface="+mn-cs"/>
                      </a:endParaRPr>
                    </a:p>
                    <a:p>
                      <a:r>
                        <a:rPr lang="ru-RU" sz="1600" b="0" kern="1200" dirty="0" smtClean="0">
                          <a:solidFill>
                            <a:srgbClr val="000000"/>
                          </a:solidFill>
                          <a:latin typeface="+mn-lt"/>
                          <a:ea typeface="+mn-ea"/>
                          <a:cs typeface="+mn-cs"/>
                        </a:rPr>
                        <a:t>Students create and scale an original mural design using colored pencils and grid structures…Using their scaled mural designs, students create ratios, proportions, and percents by comparing points in their original and scaled drawings</a:t>
                      </a:r>
                      <a:r>
                        <a:rPr lang="en-US" sz="1600" b="0" kern="1200" dirty="0" smtClean="0">
                          <a:solidFill>
                            <a:srgbClr val="000000"/>
                          </a:solidFill>
                          <a:latin typeface="+mn-lt"/>
                          <a:ea typeface="+mn-ea"/>
                          <a:cs typeface="+mn-cs"/>
                        </a:rPr>
                        <a:t>. </a:t>
                      </a:r>
                      <a:r>
                        <a:rPr lang="ru-RU" sz="1600" b="0" kern="1200" dirty="0" smtClean="0">
                          <a:solidFill>
                            <a:srgbClr val="000000"/>
                          </a:solidFill>
                          <a:latin typeface="+mn-lt"/>
                          <a:ea typeface="+mn-ea"/>
                          <a:cs typeface="+mn-cs"/>
                        </a:rPr>
                        <a:t>Students evaluate their drawings by solving proportions to validate the accuracy of their scaling. Students resize their image by using fractions with polynomials (rational expressions) and factoring techniques to investigate a variety of sizes their drawing might take. </a:t>
                      </a:r>
                      <a:endParaRPr lang="en-US" sz="1600" b="0" kern="1200" dirty="0" smtClean="0">
                        <a:solidFill>
                          <a:srgbClr val="000000"/>
                        </a:solidFill>
                        <a:latin typeface="+mn-lt"/>
                        <a:ea typeface="+mn-ea"/>
                        <a:cs typeface="+mn-cs"/>
                      </a:endParaRPr>
                    </a:p>
                    <a:p>
                      <a:r>
                        <a:rPr lang="en-US" sz="1000" b="0" kern="1200" dirty="0" smtClean="0">
                          <a:solidFill>
                            <a:srgbClr val="000000"/>
                          </a:solidFill>
                          <a:latin typeface="+mn-lt"/>
                          <a:ea typeface="+mn-ea"/>
                          <a:cs typeface="+mn-cs"/>
                        </a:rPr>
                        <a:t> </a:t>
                      </a:r>
                    </a:p>
                    <a:p>
                      <a:r>
                        <a:rPr lang="ru-RU" sz="1600" b="0" u="sng" kern="1200" dirty="0" smtClean="0">
                          <a:solidFill>
                            <a:srgbClr val="000000"/>
                          </a:solidFill>
                          <a:latin typeface="+mn-lt"/>
                          <a:ea typeface="+mn-ea"/>
                          <a:cs typeface="+mn-cs"/>
                        </a:rPr>
                        <a:t>Applying Scaling Techniques in Photoshop</a:t>
                      </a:r>
                      <a:r>
                        <a:rPr lang="ru-RU" sz="1600" b="0" kern="1200" dirty="0" smtClean="0">
                          <a:solidFill>
                            <a:srgbClr val="000000"/>
                          </a:solidFill>
                          <a:latin typeface="+mn-lt"/>
                          <a:ea typeface="+mn-ea"/>
                          <a:cs typeface="+mn-cs"/>
                        </a:rPr>
                        <a:t> </a:t>
                      </a:r>
                      <a:endParaRPr lang="en-US" sz="1600" b="0" kern="1200" dirty="0" smtClean="0">
                        <a:solidFill>
                          <a:srgbClr val="000000"/>
                        </a:solidFill>
                        <a:latin typeface="+mn-lt"/>
                        <a:ea typeface="+mn-ea"/>
                        <a:cs typeface="+mn-cs"/>
                      </a:endParaRPr>
                    </a:p>
                    <a:p>
                      <a:r>
                        <a:rPr lang="ru-RU" sz="1600" b="0" kern="1200" dirty="0" smtClean="0">
                          <a:solidFill>
                            <a:srgbClr val="000000"/>
                          </a:solidFill>
                          <a:latin typeface="+mn-lt"/>
                          <a:ea typeface="+mn-ea"/>
                          <a:cs typeface="+mn-cs"/>
                        </a:rPr>
                        <a:t>In Photoshop, students take an existing image to scan and distort by keeping one of the dimensions a constant ratio and altering different parameters. Students use the techniques garnered in the Scaling</a:t>
                      </a:r>
                      <a:r>
                        <a:rPr lang="en-US" sz="1600" b="0" kern="1200" dirty="0" smtClean="0">
                          <a:solidFill>
                            <a:srgbClr val="000000"/>
                          </a:solidFill>
                          <a:latin typeface="+mn-lt"/>
                          <a:ea typeface="+mn-ea"/>
                          <a:cs typeface="+mn-cs"/>
                        </a:rPr>
                        <a:t> Images Through Algebra</a:t>
                      </a:r>
                      <a:r>
                        <a:rPr lang="ru-RU" sz="1600" b="0" kern="1200" dirty="0" smtClean="0">
                          <a:solidFill>
                            <a:srgbClr val="000000"/>
                          </a:solidFill>
                          <a:latin typeface="+mn-lt"/>
                          <a:ea typeface="+mn-ea"/>
                          <a:cs typeface="+mn-cs"/>
                        </a:rPr>
                        <a:t> Project to predict, describe</a:t>
                      </a:r>
                      <a:r>
                        <a:rPr lang="en-US" sz="1600" b="0" kern="1200" dirty="0" smtClean="0">
                          <a:solidFill>
                            <a:srgbClr val="000000"/>
                          </a:solidFill>
                          <a:latin typeface="+mn-lt"/>
                          <a:ea typeface="+mn-ea"/>
                          <a:cs typeface="+mn-cs"/>
                        </a:rPr>
                        <a:t>,</a:t>
                      </a:r>
                      <a:r>
                        <a:rPr lang="ru-RU" sz="1600" b="0" kern="1200" dirty="0" smtClean="0">
                          <a:solidFill>
                            <a:srgbClr val="000000"/>
                          </a:solidFill>
                          <a:latin typeface="+mn-lt"/>
                          <a:ea typeface="+mn-ea"/>
                          <a:cs typeface="+mn-cs"/>
                        </a:rPr>
                        <a:t> and interpret the outcomes of their scaled images. Students also apply different Photoshop techniques to alter and distort images and postulate the possible algebraic statements that might make the computer model possible…</a:t>
                      </a:r>
                      <a:endParaRPr lang="en-US" sz="1600" b="0" dirty="0" smtClean="0">
                        <a:solidFill>
                          <a:srgbClr val="000000"/>
                        </a:solidFill>
                      </a:endParaRPr>
                    </a:p>
                  </a:txBody>
                  <a:tcPr>
                    <a:lnB w="12700" cap="flat" cmpd="sng" algn="ctr">
                      <a:noFill/>
                      <a:prstDash val="solid"/>
                      <a:round/>
                      <a:headEnd type="none" w="med" len="med"/>
                      <a:tailEnd type="none" w="med" len="med"/>
                    </a:lnB>
                  </a:tcPr>
                </a:tc>
              </a:tr>
            </a:tbl>
          </a:graphicData>
        </a:graphic>
      </p:graphicFrame>
      <p:sp>
        <p:nvSpPr>
          <p:cNvPr id="6" name="TextBox 5"/>
          <p:cNvSpPr txBox="1"/>
          <p:nvPr/>
        </p:nvSpPr>
        <p:spPr>
          <a:xfrm>
            <a:off x="457200" y="1167444"/>
            <a:ext cx="5410205" cy="369332"/>
          </a:xfrm>
          <a:prstGeom prst="rect">
            <a:avLst/>
          </a:prstGeom>
          <a:noFill/>
        </p:spPr>
        <p:txBody>
          <a:bodyPr wrap="square" rtlCol="0">
            <a:spAutoFit/>
          </a:bodyPr>
          <a:lstStyle/>
          <a:p>
            <a:r>
              <a:rPr lang="en-US" b="1" dirty="0" smtClean="0">
                <a:solidFill>
                  <a:schemeClr val="tx2"/>
                </a:solidFill>
              </a:rPr>
              <a:t>Key Assignments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55</a:t>
            </a:fld>
            <a:endParaRPr lang="en-US" dirty="0"/>
          </a:p>
        </p:txBody>
      </p:sp>
      <p:sp>
        <p:nvSpPr>
          <p:cNvPr id="3" name="Content Placeholder 2"/>
          <p:cNvSpPr>
            <a:spLocks noGrp="1"/>
          </p:cNvSpPr>
          <p:nvPr>
            <p:ph sz="quarter" idx="14"/>
          </p:nvPr>
        </p:nvSpPr>
        <p:spPr>
          <a:xfrm>
            <a:off x="437628" y="439948"/>
            <a:ext cx="8162908" cy="1091139"/>
          </a:xfrm>
        </p:spPr>
        <p:txBody>
          <a:bodyPr>
            <a:noAutofit/>
          </a:bodyPr>
          <a:lstStyle/>
          <a:p>
            <a:pPr>
              <a:lnSpc>
                <a:spcPct val="100000"/>
              </a:lnSpc>
              <a:spcBef>
                <a:spcPts val="200"/>
              </a:spcBef>
              <a:spcAft>
                <a:spcPts val="200"/>
              </a:spcAft>
            </a:pPr>
            <a:r>
              <a:rPr lang="en-US" sz="3400" dirty="0" smtClean="0"/>
              <a:t>Instructional Methods and/or Strategies: Example #1</a:t>
            </a:r>
            <a:endParaRPr lang="en-US" sz="3400" dirty="0"/>
          </a:p>
        </p:txBody>
      </p:sp>
      <p:graphicFrame>
        <p:nvGraphicFramePr>
          <p:cNvPr id="8" name="Content Placeholder 6"/>
          <p:cNvGraphicFramePr>
            <a:graphicFrameLocks noGrp="1"/>
          </p:cNvGraphicFramePr>
          <p:nvPr>
            <p:ph sz="quarter" idx="15"/>
          </p:nvPr>
        </p:nvGraphicFramePr>
        <p:xfrm>
          <a:off x="477838" y="2194145"/>
          <a:ext cx="8172450" cy="365760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Char char="•"/>
                      </a:pPr>
                      <a:r>
                        <a:rPr lang="en-US" b="0" dirty="0" smtClean="0">
                          <a:solidFill>
                            <a:srgbClr val="000000"/>
                          </a:solidFill>
                        </a:rPr>
                        <a:t> Direct instruction (PowerPoint)</a:t>
                      </a:r>
                    </a:p>
                    <a:p>
                      <a:pPr marL="0">
                        <a:spcBef>
                          <a:spcPts val="0"/>
                        </a:spcBef>
                        <a:buFont typeface="Arial" pitchFamily="34" charset="0"/>
                        <a:buChar char="•"/>
                      </a:pPr>
                      <a:r>
                        <a:rPr lang="en-US" b="0" dirty="0" smtClean="0">
                          <a:solidFill>
                            <a:srgbClr val="000000"/>
                          </a:solidFill>
                        </a:rPr>
                        <a:t> Debate</a:t>
                      </a:r>
                    </a:p>
                    <a:p>
                      <a:pPr marL="0">
                        <a:spcBef>
                          <a:spcPts val="0"/>
                        </a:spcBef>
                        <a:buFont typeface="Arial" pitchFamily="34" charset="0"/>
                        <a:buChar char="•"/>
                      </a:pPr>
                      <a:r>
                        <a:rPr lang="en-US" b="0" dirty="0" smtClean="0">
                          <a:solidFill>
                            <a:srgbClr val="000000"/>
                          </a:solidFill>
                        </a:rPr>
                        <a:t> Simulations/Role Play</a:t>
                      </a:r>
                    </a:p>
                    <a:p>
                      <a:pPr marL="0">
                        <a:spcBef>
                          <a:spcPts val="0"/>
                        </a:spcBef>
                        <a:buFont typeface="Arial" pitchFamily="34" charset="0"/>
                        <a:buChar char="•"/>
                      </a:pPr>
                      <a:r>
                        <a:rPr lang="en-US" b="0" dirty="0" smtClean="0">
                          <a:solidFill>
                            <a:srgbClr val="000000"/>
                          </a:solidFill>
                        </a:rPr>
                        <a:t> Collaborative Groups</a:t>
                      </a:r>
                    </a:p>
                    <a:p>
                      <a:pPr marL="0">
                        <a:spcBef>
                          <a:spcPts val="0"/>
                        </a:spcBef>
                        <a:buFont typeface="Arial" pitchFamily="34" charset="0"/>
                        <a:buChar char="•"/>
                      </a:pPr>
                      <a:r>
                        <a:rPr lang="en-US" b="0" dirty="0" smtClean="0">
                          <a:solidFill>
                            <a:srgbClr val="000000"/>
                          </a:solidFill>
                        </a:rPr>
                        <a:t> Current Event Article Discussions</a:t>
                      </a:r>
                    </a:p>
                    <a:p>
                      <a:pPr marL="0">
                        <a:spcBef>
                          <a:spcPts val="0"/>
                        </a:spcBef>
                        <a:buFont typeface="Arial" pitchFamily="34" charset="0"/>
                        <a:buChar char="•"/>
                      </a:pPr>
                      <a:r>
                        <a:rPr lang="en-US" b="0" dirty="0" smtClean="0">
                          <a:solidFill>
                            <a:srgbClr val="000000"/>
                          </a:solidFill>
                        </a:rPr>
                        <a:t> Word Wall</a:t>
                      </a:r>
                    </a:p>
                    <a:p>
                      <a:pPr marL="0">
                        <a:spcBef>
                          <a:spcPts val="0"/>
                        </a:spcBef>
                        <a:buFont typeface="Arial" pitchFamily="34" charset="0"/>
                        <a:buChar char="•"/>
                      </a:pPr>
                      <a:r>
                        <a:rPr lang="en-US" b="0" dirty="0" smtClean="0">
                          <a:solidFill>
                            <a:srgbClr val="000000"/>
                          </a:solidFill>
                        </a:rPr>
                        <a:t> Jeopardy Review Game</a:t>
                      </a:r>
                    </a:p>
                    <a:p>
                      <a:pPr marL="0">
                        <a:spcBef>
                          <a:spcPts val="0"/>
                        </a:spcBef>
                        <a:buFont typeface="Arial" pitchFamily="34" charset="0"/>
                        <a:buChar char="•"/>
                      </a:pPr>
                      <a:r>
                        <a:rPr lang="en-US" b="0" dirty="0" smtClean="0">
                          <a:solidFill>
                            <a:srgbClr val="000000"/>
                          </a:solidFill>
                        </a:rPr>
                        <a:t> Concept Maps/Graphic Organizers</a:t>
                      </a:r>
                    </a:p>
                    <a:p>
                      <a:pPr marL="0">
                        <a:spcBef>
                          <a:spcPts val="0"/>
                        </a:spcBef>
                        <a:buFont typeface="Arial" pitchFamily="34" charset="0"/>
                        <a:buChar char="•"/>
                      </a:pPr>
                      <a:r>
                        <a:rPr lang="en-US" b="0" dirty="0" smtClean="0">
                          <a:solidFill>
                            <a:srgbClr val="000000"/>
                          </a:solidFill>
                        </a:rPr>
                        <a:t> Instructional Use of Rubrics</a:t>
                      </a:r>
                    </a:p>
                    <a:p>
                      <a:pPr marL="0">
                        <a:spcBef>
                          <a:spcPts val="0"/>
                        </a:spcBef>
                        <a:buFont typeface="Arial" pitchFamily="34" charset="0"/>
                        <a:buChar char="•"/>
                      </a:pPr>
                      <a:r>
                        <a:rPr lang="en-US" b="0" dirty="0" smtClean="0">
                          <a:solidFill>
                            <a:srgbClr val="000000"/>
                          </a:solidFill>
                        </a:rPr>
                        <a:t> Peer-to-peer teaching</a:t>
                      </a:r>
                    </a:p>
                    <a:p>
                      <a:pPr marL="0">
                        <a:spcBef>
                          <a:spcPts val="0"/>
                        </a:spcBef>
                        <a:buFont typeface="Arial" pitchFamily="34" charset="0"/>
                        <a:buChar char="•"/>
                      </a:pPr>
                      <a:r>
                        <a:rPr lang="en-US" b="0" dirty="0" smtClean="0">
                          <a:solidFill>
                            <a:srgbClr val="000000"/>
                          </a:solidFill>
                        </a:rPr>
                        <a:t> Presentations</a:t>
                      </a:r>
                    </a:p>
                    <a:p>
                      <a:pPr marL="0">
                        <a:spcBef>
                          <a:spcPts val="0"/>
                        </a:spcBef>
                        <a:buFont typeface="Arial" pitchFamily="34" charset="0"/>
                        <a:buChar char="•"/>
                      </a:pPr>
                      <a:r>
                        <a:rPr lang="en-US" b="0" dirty="0" smtClean="0">
                          <a:solidFill>
                            <a:srgbClr val="000000"/>
                          </a:solidFill>
                        </a:rPr>
                        <a:t> Cornell notes</a:t>
                      </a:r>
                    </a:p>
                    <a:p>
                      <a:pPr marL="0">
                        <a:spcBef>
                          <a:spcPts val="0"/>
                        </a:spcBef>
                        <a:buFont typeface="Arial" pitchFamily="34" charset="0"/>
                        <a:buChar char="•"/>
                      </a:pPr>
                      <a:r>
                        <a:rPr lang="en-US" b="0" dirty="0" smtClean="0">
                          <a:solidFill>
                            <a:srgbClr val="000000"/>
                          </a:solidFill>
                        </a:rPr>
                        <a:t> Vocabulary log</a:t>
                      </a:r>
                    </a:p>
                  </a:txBody>
                  <a:tcPr/>
                </a:tc>
              </a:tr>
            </a:tbl>
          </a:graphicData>
        </a:graphic>
      </p:graphicFrame>
      <p:sp>
        <p:nvSpPr>
          <p:cNvPr id="9" name="TextBox 8"/>
          <p:cNvSpPr txBox="1"/>
          <p:nvPr/>
        </p:nvSpPr>
        <p:spPr>
          <a:xfrm>
            <a:off x="457194" y="1731175"/>
            <a:ext cx="5410205" cy="369332"/>
          </a:xfrm>
          <a:prstGeom prst="rect">
            <a:avLst/>
          </a:prstGeom>
          <a:noFill/>
        </p:spPr>
        <p:txBody>
          <a:bodyPr wrap="square" rtlCol="0">
            <a:spAutoFit/>
          </a:bodyPr>
          <a:lstStyle/>
          <a:p>
            <a:r>
              <a:rPr lang="en-US" b="1" dirty="0" smtClean="0">
                <a:solidFill>
                  <a:schemeClr val="tx2"/>
                </a:solidFill>
              </a:rPr>
              <a:t>Instructional Methods and/or Strategies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56</a:t>
            </a:fld>
            <a:endParaRPr lang="en-US" dirty="0"/>
          </a:p>
        </p:txBody>
      </p:sp>
      <p:graphicFrame>
        <p:nvGraphicFramePr>
          <p:cNvPr id="6" name="Content Placeholder 6"/>
          <p:cNvGraphicFramePr>
            <a:graphicFrameLocks noGrp="1"/>
          </p:cNvGraphicFramePr>
          <p:nvPr>
            <p:ph sz="quarter" idx="15"/>
          </p:nvPr>
        </p:nvGraphicFramePr>
        <p:xfrm>
          <a:off x="477838" y="2066555"/>
          <a:ext cx="8172450" cy="3962400"/>
        </p:xfrm>
        <a:graphic>
          <a:graphicData uri="http://schemas.openxmlformats.org/drawingml/2006/table">
            <a:tbl>
              <a:tblPr firstRow="1" bandRow="1">
                <a:tableStyleId>{C4B1156A-380E-4F78-BDF5-A606A8083BF9}</a:tableStyleId>
              </a:tblPr>
              <a:tblGrid>
                <a:gridCol w="8172450"/>
              </a:tblGrid>
              <a:tr h="370840">
                <a:tc>
                  <a:txBody>
                    <a:bodyPr/>
                    <a:lstStyle/>
                    <a:p>
                      <a:r>
                        <a:rPr lang="en-US" sz="1800" b="1" kern="1200" dirty="0" smtClean="0">
                          <a:solidFill>
                            <a:srgbClr val="000000"/>
                          </a:solidFill>
                          <a:latin typeface="+mn-lt"/>
                          <a:ea typeface="+mn-ea"/>
                          <a:cs typeface="+mn-cs"/>
                        </a:rPr>
                        <a:t>Direct Instruction: </a:t>
                      </a:r>
                      <a:r>
                        <a:rPr lang="en-US" sz="1800" b="0" kern="1200" dirty="0" smtClean="0">
                          <a:solidFill>
                            <a:srgbClr val="000000"/>
                          </a:solidFill>
                          <a:latin typeface="+mn-lt"/>
                          <a:ea typeface="+mn-ea"/>
                          <a:cs typeface="+mn-cs"/>
                        </a:rPr>
                        <a:t>Lecture or demonstration of skill-sets. Students are required to take notes during direct instruction. Students are required to refer back to their notes throughout units as lessons begin to build upon prior knowledge. Students practice the process of listening, recording, and retaining information. Used in all lessons to teach the skills.</a:t>
                      </a:r>
                    </a:p>
                    <a:p>
                      <a:r>
                        <a:rPr lang="en-US" sz="1000" b="0" kern="120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
                      </a:r>
                      <a:br>
                        <a:rPr lang="en-US" sz="1800" b="0" kern="1200" dirty="0" smtClean="0">
                          <a:solidFill>
                            <a:srgbClr val="000000"/>
                          </a:solidFill>
                          <a:latin typeface="+mn-lt"/>
                          <a:ea typeface="+mn-ea"/>
                          <a:cs typeface="+mn-cs"/>
                        </a:rPr>
                      </a:br>
                      <a:r>
                        <a:rPr lang="en-US" sz="1800" b="1" kern="1200" dirty="0" smtClean="0">
                          <a:solidFill>
                            <a:srgbClr val="000000"/>
                          </a:solidFill>
                          <a:latin typeface="+mn-lt"/>
                          <a:ea typeface="+mn-ea"/>
                          <a:cs typeface="+mn-cs"/>
                        </a:rPr>
                        <a:t>Cooperative Group Work:</a:t>
                      </a:r>
                      <a:r>
                        <a:rPr lang="en-US" sz="1800" b="0" kern="1200" dirty="0" smtClean="0">
                          <a:solidFill>
                            <a:srgbClr val="000000"/>
                          </a:solidFill>
                          <a:latin typeface="+mn-lt"/>
                          <a:ea typeface="+mn-ea"/>
                          <a:cs typeface="+mn-cs"/>
                        </a:rPr>
                        <a:t> Structured learning environments where students can learn from each other. Students will also demonstrate peer modeling and peer critiquing. Group investigation is encouraged to provide opportunities for networking and shared learning.  Example: Brownie Combinations Lesson.</a:t>
                      </a:r>
                    </a:p>
                    <a:p>
                      <a:r>
                        <a:rPr lang="en-US" sz="1000" b="0" kern="1200" dirty="0" smtClean="0">
                          <a:solidFill>
                            <a:srgbClr val="000000"/>
                          </a:solidFill>
                          <a:latin typeface="+mn-lt"/>
                          <a:ea typeface="+mn-ea"/>
                          <a:cs typeface="+mn-cs"/>
                        </a:rPr>
                        <a:t> </a:t>
                      </a:r>
                      <a:r>
                        <a:rPr lang="en-US" sz="1800" b="0" kern="1200" dirty="0" smtClean="0">
                          <a:solidFill>
                            <a:srgbClr val="000000"/>
                          </a:solidFill>
                          <a:latin typeface="+mn-lt"/>
                          <a:ea typeface="+mn-ea"/>
                          <a:cs typeface="+mn-cs"/>
                        </a:rPr>
                        <a:t/>
                      </a:r>
                      <a:br>
                        <a:rPr lang="en-US" sz="1800" b="0" kern="1200" dirty="0" smtClean="0">
                          <a:solidFill>
                            <a:srgbClr val="000000"/>
                          </a:solidFill>
                          <a:latin typeface="+mn-lt"/>
                          <a:ea typeface="+mn-ea"/>
                          <a:cs typeface="+mn-cs"/>
                        </a:rPr>
                      </a:br>
                      <a:r>
                        <a:rPr lang="en-US" sz="1800" b="1" kern="1200" dirty="0" smtClean="0">
                          <a:solidFill>
                            <a:srgbClr val="000000"/>
                          </a:solidFill>
                          <a:latin typeface="+mn-lt"/>
                          <a:ea typeface="+mn-ea"/>
                          <a:cs typeface="+mn-cs"/>
                        </a:rPr>
                        <a:t>Independent and Group Research:</a:t>
                      </a:r>
                      <a:r>
                        <a:rPr lang="en-US" sz="1800" b="0" kern="1200" dirty="0" smtClean="0">
                          <a:solidFill>
                            <a:srgbClr val="000000"/>
                          </a:solidFill>
                          <a:latin typeface="+mn-lt"/>
                          <a:ea typeface="+mn-ea"/>
                          <a:cs typeface="+mn-cs"/>
                        </a:rPr>
                        <a:t> Structured research skills are developed throughout the course, both individually and in small groups to provide platforms for analysis and synthesis of information; to allow access to diverse areas of content.  Example: Data and Cost Analysis Lesson.</a:t>
                      </a:r>
                    </a:p>
                  </a:txBody>
                  <a:tcPr>
                    <a:lnB w="12700" cap="flat" cmpd="sng" algn="ctr">
                      <a:noFill/>
                      <a:prstDash val="solid"/>
                      <a:round/>
                      <a:headEnd type="none" w="med" len="med"/>
                      <a:tailEnd type="none" w="med" len="med"/>
                    </a:lnB>
                  </a:tcPr>
                </a:tc>
              </a:tr>
            </a:tbl>
          </a:graphicData>
        </a:graphic>
      </p:graphicFrame>
      <p:sp>
        <p:nvSpPr>
          <p:cNvPr id="7" name="TextBox 6"/>
          <p:cNvSpPr txBox="1"/>
          <p:nvPr/>
        </p:nvSpPr>
        <p:spPr>
          <a:xfrm>
            <a:off x="457194" y="1603585"/>
            <a:ext cx="5410205" cy="369332"/>
          </a:xfrm>
          <a:prstGeom prst="rect">
            <a:avLst/>
          </a:prstGeom>
          <a:noFill/>
        </p:spPr>
        <p:txBody>
          <a:bodyPr wrap="square" rtlCol="0">
            <a:spAutoFit/>
          </a:bodyPr>
          <a:lstStyle/>
          <a:p>
            <a:r>
              <a:rPr lang="en-US" b="1" dirty="0" smtClean="0">
                <a:solidFill>
                  <a:schemeClr val="tx2"/>
                </a:solidFill>
              </a:rPr>
              <a:t>Instructional Methods and/or Strategies</a:t>
            </a:r>
            <a:endParaRPr lang="en-US" b="1" dirty="0">
              <a:solidFill>
                <a:schemeClr val="tx2"/>
              </a:solidFill>
            </a:endParaRPr>
          </a:p>
        </p:txBody>
      </p:sp>
      <p:sp>
        <p:nvSpPr>
          <p:cNvPr id="9" name="Content Placeholder 2"/>
          <p:cNvSpPr>
            <a:spLocks noGrp="1"/>
          </p:cNvSpPr>
          <p:nvPr>
            <p:ph sz="quarter" idx="14"/>
          </p:nvPr>
        </p:nvSpPr>
        <p:spPr>
          <a:xfrm>
            <a:off x="437628" y="439949"/>
            <a:ext cx="8162908" cy="1027344"/>
          </a:xfrm>
        </p:spPr>
        <p:txBody>
          <a:bodyPr>
            <a:noAutofit/>
          </a:bodyPr>
          <a:lstStyle/>
          <a:p>
            <a:pPr>
              <a:lnSpc>
                <a:spcPct val="100000"/>
              </a:lnSpc>
              <a:spcBef>
                <a:spcPts val="200"/>
              </a:spcBef>
              <a:spcAft>
                <a:spcPts val="200"/>
              </a:spcAft>
            </a:pPr>
            <a:r>
              <a:rPr lang="en-US" sz="3400" dirty="0" smtClean="0"/>
              <a:t>Instructional Methods and/or Strategies: Example #2</a:t>
            </a:r>
            <a:endParaRPr lang="en-US" sz="3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57</a:t>
            </a:fld>
            <a:endParaRPr lang="en-US" dirty="0"/>
          </a:p>
        </p:txBody>
      </p:sp>
      <p:sp>
        <p:nvSpPr>
          <p:cNvPr id="3" name="Content Placeholder 2"/>
          <p:cNvSpPr>
            <a:spLocks noGrp="1"/>
          </p:cNvSpPr>
          <p:nvPr>
            <p:ph sz="quarter" idx="14"/>
          </p:nvPr>
        </p:nvSpPr>
        <p:spPr>
          <a:xfrm>
            <a:off x="437628" y="439948"/>
            <a:ext cx="8162908" cy="772163"/>
          </a:xfrm>
        </p:spPr>
        <p:txBody>
          <a:bodyPr>
            <a:noAutofit/>
          </a:bodyPr>
          <a:lstStyle/>
          <a:p>
            <a:r>
              <a:rPr lang="en-US" sz="3400" dirty="0" smtClean="0"/>
              <a:t>Assessment Methods and/or Tools: Example #1</a:t>
            </a:r>
            <a:endParaRPr lang="en-US" sz="3400" dirty="0"/>
          </a:p>
        </p:txBody>
      </p:sp>
      <p:graphicFrame>
        <p:nvGraphicFramePr>
          <p:cNvPr id="5" name="Content Placeholder 6"/>
          <p:cNvGraphicFramePr>
            <a:graphicFrameLocks noGrp="1"/>
          </p:cNvGraphicFramePr>
          <p:nvPr>
            <p:ph sz="quarter" idx="15"/>
          </p:nvPr>
        </p:nvGraphicFramePr>
        <p:xfrm>
          <a:off x="477838" y="1917700"/>
          <a:ext cx="8172450" cy="2560320"/>
        </p:xfrm>
        <a:graphic>
          <a:graphicData uri="http://schemas.openxmlformats.org/drawingml/2006/table">
            <a:tbl>
              <a:tblPr firstRow="1" bandRow="1">
                <a:tableStyleId>{0505E3EF-67EA-436B-97B2-0124C06EBD24}</a:tableStyleId>
              </a:tblPr>
              <a:tblGrid>
                <a:gridCol w="8172450"/>
              </a:tblGrid>
              <a:tr h="370840">
                <a:tc>
                  <a:txBody>
                    <a:bodyPr/>
                    <a:lstStyle/>
                    <a:p>
                      <a:pPr marL="0">
                        <a:spcBef>
                          <a:spcPts val="0"/>
                        </a:spcBef>
                        <a:buFont typeface="Arial" pitchFamily="34" charset="0"/>
                        <a:buChar char="•"/>
                      </a:pPr>
                      <a:r>
                        <a:rPr lang="en-US" b="0" dirty="0" smtClean="0">
                          <a:solidFill>
                            <a:srgbClr val="000000"/>
                          </a:solidFill>
                        </a:rPr>
                        <a:t> Quick response to graded homework assignments with comments on each individual homework</a:t>
                      </a:r>
                    </a:p>
                    <a:p>
                      <a:pPr marL="0">
                        <a:spcBef>
                          <a:spcPts val="0"/>
                        </a:spcBef>
                        <a:buFont typeface="Arial" pitchFamily="34" charset="0"/>
                        <a:buChar char="•"/>
                      </a:pPr>
                      <a:r>
                        <a:rPr lang="en-US" b="0" baseline="0" dirty="0" smtClean="0">
                          <a:solidFill>
                            <a:srgbClr val="000000"/>
                          </a:solidFill>
                        </a:rPr>
                        <a:t> </a:t>
                      </a:r>
                      <a:r>
                        <a:rPr lang="en-US" b="0" dirty="0" smtClean="0">
                          <a:solidFill>
                            <a:srgbClr val="000000"/>
                          </a:solidFill>
                        </a:rPr>
                        <a:t>Test assessments graded with in class review and step by step corrections</a:t>
                      </a:r>
                    </a:p>
                    <a:p>
                      <a:pPr marL="0">
                        <a:spcBef>
                          <a:spcPts val="0"/>
                        </a:spcBef>
                        <a:buFont typeface="Arial" pitchFamily="34" charset="0"/>
                        <a:buNone/>
                      </a:pPr>
                      <a:endParaRPr lang="en-US" b="0" dirty="0" smtClean="0">
                        <a:solidFill>
                          <a:srgbClr val="000000"/>
                        </a:solidFill>
                      </a:endParaRPr>
                    </a:p>
                    <a:p>
                      <a:pPr marL="0">
                        <a:spcBef>
                          <a:spcPts val="0"/>
                        </a:spcBef>
                        <a:buFont typeface="Arial" pitchFamily="34" charset="0"/>
                        <a:buNone/>
                      </a:pPr>
                      <a:r>
                        <a:rPr lang="en-US" b="0" dirty="0" smtClean="0">
                          <a:solidFill>
                            <a:srgbClr val="000000"/>
                          </a:solidFill>
                        </a:rPr>
                        <a:t>Homework= 25%</a:t>
                      </a:r>
                    </a:p>
                    <a:p>
                      <a:pPr marL="0">
                        <a:spcBef>
                          <a:spcPts val="0"/>
                        </a:spcBef>
                        <a:buNone/>
                      </a:pPr>
                      <a:r>
                        <a:rPr lang="en-US" b="0" dirty="0" smtClean="0">
                          <a:solidFill>
                            <a:srgbClr val="000000"/>
                          </a:solidFill>
                        </a:rPr>
                        <a:t>Class work= 15%</a:t>
                      </a:r>
                    </a:p>
                    <a:p>
                      <a:pPr marL="0">
                        <a:spcBef>
                          <a:spcPts val="0"/>
                        </a:spcBef>
                        <a:buNone/>
                      </a:pPr>
                      <a:r>
                        <a:rPr lang="en-US" b="0" dirty="0" smtClean="0">
                          <a:solidFill>
                            <a:srgbClr val="000000"/>
                          </a:solidFill>
                        </a:rPr>
                        <a:t>Notebook= 10%</a:t>
                      </a:r>
                    </a:p>
                    <a:p>
                      <a:pPr marL="0">
                        <a:spcBef>
                          <a:spcPts val="0"/>
                        </a:spcBef>
                        <a:buNone/>
                      </a:pPr>
                      <a:r>
                        <a:rPr lang="en-US" b="0" dirty="0" smtClean="0">
                          <a:solidFill>
                            <a:srgbClr val="000000"/>
                          </a:solidFill>
                        </a:rPr>
                        <a:t>Quiz= 20%</a:t>
                      </a:r>
                    </a:p>
                    <a:p>
                      <a:pPr>
                        <a:buNone/>
                      </a:pPr>
                      <a:r>
                        <a:rPr lang="en-US" b="0" dirty="0" smtClean="0">
                          <a:solidFill>
                            <a:srgbClr val="000000"/>
                          </a:solidFill>
                        </a:rPr>
                        <a:t>Test= 30%</a:t>
                      </a:r>
                    </a:p>
                  </a:txBody>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Assessment Methods and/or Tools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58</a:t>
            </a:fld>
            <a:endParaRPr lang="en-US" dirty="0"/>
          </a:p>
        </p:txBody>
      </p:sp>
      <p:sp>
        <p:nvSpPr>
          <p:cNvPr id="3" name="Content Placeholder 2"/>
          <p:cNvSpPr>
            <a:spLocks noGrp="1"/>
          </p:cNvSpPr>
          <p:nvPr>
            <p:ph sz="quarter" idx="14"/>
          </p:nvPr>
        </p:nvSpPr>
        <p:spPr>
          <a:xfrm>
            <a:off x="437628" y="439949"/>
            <a:ext cx="8162908" cy="835958"/>
          </a:xfrm>
        </p:spPr>
        <p:txBody>
          <a:bodyPr>
            <a:noAutofit/>
          </a:bodyPr>
          <a:lstStyle/>
          <a:p>
            <a:r>
              <a:rPr lang="en-US" sz="3400" dirty="0" smtClean="0"/>
              <a:t>Assessment Methods and/or Tools: Example #2</a:t>
            </a:r>
            <a:endParaRPr lang="en-US" sz="3400" dirty="0"/>
          </a:p>
        </p:txBody>
      </p:sp>
      <p:graphicFrame>
        <p:nvGraphicFramePr>
          <p:cNvPr id="5" name="Content Placeholder 6"/>
          <p:cNvGraphicFramePr>
            <a:graphicFrameLocks noGrp="1"/>
          </p:cNvGraphicFramePr>
          <p:nvPr>
            <p:ph sz="quarter" idx="15"/>
          </p:nvPr>
        </p:nvGraphicFramePr>
        <p:xfrm>
          <a:off x="477838" y="1917700"/>
          <a:ext cx="8172450" cy="3657600"/>
        </p:xfrm>
        <a:graphic>
          <a:graphicData uri="http://schemas.openxmlformats.org/drawingml/2006/table">
            <a:tbl>
              <a:tblPr firstRow="1" bandRow="1">
                <a:tableStyleId>{0505E3EF-67EA-436B-97B2-0124C06EBD24}</a:tableStyleId>
              </a:tblPr>
              <a:tblGrid>
                <a:gridCol w="8172450"/>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sz="1800" b="0" kern="1200" dirty="0" smtClean="0">
                          <a:solidFill>
                            <a:srgbClr val="000000"/>
                          </a:solidFill>
                          <a:latin typeface="+mn-lt"/>
                          <a:ea typeface="+mn-ea"/>
                          <a:cs typeface="+mn-cs"/>
                        </a:rPr>
                        <a:t>5 = Well Above Basic or Advanced Conceptual Understanding (A)</a:t>
                      </a:r>
                    </a:p>
                    <a:p>
                      <a:endParaRPr lang="en-US" sz="1800" b="0" kern="1200" dirty="0" smtClean="0">
                        <a:solidFill>
                          <a:srgbClr val="000000"/>
                        </a:solidFill>
                        <a:latin typeface="+mn-lt"/>
                        <a:ea typeface="+mn-ea"/>
                        <a:cs typeface="+mn-cs"/>
                      </a:endParaRPr>
                    </a:p>
                    <a:p>
                      <a:r>
                        <a:rPr lang="en-US" sz="1800" b="0" kern="1200" dirty="0" smtClean="0">
                          <a:solidFill>
                            <a:srgbClr val="000000"/>
                          </a:solidFill>
                          <a:latin typeface="+mn-lt"/>
                          <a:ea typeface="+mn-ea"/>
                          <a:cs typeface="+mn-cs"/>
                        </a:rPr>
                        <a:t>Demonstrates a mastery level of concepts taught.</a:t>
                      </a:r>
                    </a:p>
                    <a:p>
                      <a:pPr lvl="0"/>
                      <a:r>
                        <a:rPr lang="en-US" sz="1800" b="0" kern="1200" dirty="0" smtClean="0">
                          <a:solidFill>
                            <a:srgbClr val="000000"/>
                          </a:solidFill>
                          <a:latin typeface="+mn-lt"/>
                          <a:ea typeface="+mn-ea"/>
                          <a:cs typeface="+mn-cs"/>
                        </a:rPr>
                        <a:t>Demonstrates ability to synthesize multiple historical/social science contexts together in a factually sound argument.</a:t>
                      </a:r>
                    </a:p>
                    <a:p>
                      <a:pPr lvl="0"/>
                      <a:r>
                        <a:rPr lang="en-US" sz="1800" b="0" kern="1200" dirty="0" smtClean="0">
                          <a:solidFill>
                            <a:srgbClr val="000000"/>
                          </a:solidFill>
                          <a:latin typeface="+mn-lt"/>
                          <a:ea typeface="+mn-ea"/>
                          <a:cs typeface="+mn-cs"/>
                        </a:rPr>
                        <a:t>Demonstrates an extension of opinion based on sound evidence, criteria, cause and effect, inferences, or analysis. </a:t>
                      </a:r>
                    </a:p>
                    <a:p>
                      <a:r>
                        <a:rPr lang="en-US" sz="1800" b="0" kern="1200" dirty="0" smtClean="0">
                          <a:solidFill>
                            <a:srgbClr val="000000"/>
                          </a:solidFill>
                          <a:latin typeface="+mn-lt"/>
                          <a:ea typeface="+mn-ea"/>
                          <a:cs typeface="+mn-cs"/>
                        </a:rPr>
                        <a:t> </a:t>
                      </a:r>
                    </a:p>
                    <a:p>
                      <a:r>
                        <a:rPr lang="en-US" sz="1800" b="0" kern="1200" dirty="0" smtClean="0">
                          <a:solidFill>
                            <a:srgbClr val="000000"/>
                          </a:solidFill>
                          <a:latin typeface="+mn-lt"/>
                          <a:ea typeface="+mn-ea"/>
                          <a:cs typeface="+mn-cs"/>
                        </a:rPr>
                        <a:t>4 = Above Basic (B)</a:t>
                      </a:r>
                    </a:p>
                    <a:p>
                      <a:endParaRPr lang="en-US" sz="1800" b="0" kern="1200" dirty="0" smtClean="0">
                        <a:solidFill>
                          <a:srgbClr val="000000"/>
                        </a:solidFill>
                        <a:latin typeface="+mn-lt"/>
                        <a:ea typeface="+mn-ea"/>
                        <a:cs typeface="+mn-cs"/>
                      </a:endParaRPr>
                    </a:p>
                    <a:p>
                      <a:r>
                        <a:rPr lang="en-US" sz="1800" b="0" kern="1200" dirty="0" smtClean="0">
                          <a:solidFill>
                            <a:srgbClr val="000000"/>
                          </a:solidFill>
                          <a:latin typeface="+mn-lt"/>
                          <a:ea typeface="+mn-ea"/>
                          <a:cs typeface="+mn-cs"/>
                        </a:rPr>
                        <a:t>Demonstrates a proficient level of concepts taught. </a:t>
                      </a:r>
                    </a:p>
                    <a:p>
                      <a:pPr lvl="0"/>
                      <a:r>
                        <a:rPr lang="en-US" sz="1800" b="0" kern="1200" dirty="0" smtClean="0">
                          <a:solidFill>
                            <a:srgbClr val="000000"/>
                          </a:solidFill>
                          <a:latin typeface="+mn-lt"/>
                          <a:ea typeface="+mn-ea"/>
                          <a:cs typeface="+mn-cs"/>
                        </a:rPr>
                        <a:t>Demonstrates a clear level of understanding of historical/social science contexts….</a:t>
                      </a:r>
                    </a:p>
                  </a:txBody>
                  <a:tcPr>
                    <a:lnB w="12700" cap="flat" cmpd="sng" algn="ctr">
                      <a:noFill/>
                      <a:prstDash val="solid"/>
                      <a:round/>
                      <a:headEnd type="none" w="med" len="med"/>
                      <a:tailEnd type="none" w="med" len="med"/>
                    </a:lnB>
                  </a:tcPr>
                </a:tc>
              </a:tr>
            </a:tbl>
          </a:graphicData>
        </a:graphic>
      </p:graphicFrame>
      <p:sp>
        <p:nvSpPr>
          <p:cNvPr id="6" name="TextBox 5"/>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Assessment Methods and/or Tools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59</a:t>
            </a:fld>
            <a:endParaRPr lang="en-US" dirty="0"/>
          </a:p>
        </p:txBody>
      </p:sp>
      <p:sp>
        <p:nvSpPr>
          <p:cNvPr id="3" name="Content Placeholder 2"/>
          <p:cNvSpPr>
            <a:spLocks noGrp="1"/>
          </p:cNvSpPr>
          <p:nvPr>
            <p:ph sz="quarter" idx="14"/>
          </p:nvPr>
        </p:nvSpPr>
        <p:spPr>
          <a:xfrm>
            <a:off x="437628" y="439949"/>
            <a:ext cx="8162908" cy="878488"/>
          </a:xfrm>
        </p:spPr>
        <p:txBody>
          <a:bodyPr>
            <a:noAutofit/>
          </a:bodyPr>
          <a:lstStyle/>
          <a:p>
            <a:r>
              <a:rPr lang="en-US" sz="3400" dirty="0" smtClean="0"/>
              <a:t>Assessment Methods and/or Tools: Example #3</a:t>
            </a:r>
            <a:endParaRPr lang="en-US" sz="3400" dirty="0"/>
          </a:p>
        </p:txBody>
      </p:sp>
      <p:graphicFrame>
        <p:nvGraphicFramePr>
          <p:cNvPr id="6" name="Content Placeholder 6"/>
          <p:cNvGraphicFramePr>
            <a:graphicFrameLocks noGrp="1"/>
          </p:cNvGraphicFramePr>
          <p:nvPr>
            <p:ph sz="quarter" idx="15"/>
          </p:nvPr>
        </p:nvGraphicFramePr>
        <p:xfrm>
          <a:off x="477838" y="1917700"/>
          <a:ext cx="8172450" cy="4206240"/>
        </p:xfrm>
        <a:graphic>
          <a:graphicData uri="http://schemas.openxmlformats.org/drawingml/2006/table">
            <a:tbl>
              <a:tblPr firstRow="1" bandRow="1">
                <a:tableStyleId>{C4B1156A-380E-4F78-BDF5-A606A8083BF9}</a:tableStyleId>
              </a:tblPr>
              <a:tblGrid>
                <a:gridCol w="8172450"/>
              </a:tblGrid>
              <a:tr h="370840">
                <a:tc>
                  <a:txBody>
                    <a:bodyPr/>
                    <a:lstStyle/>
                    <a:p>
                      <a:r>
                        <a:rPr lang="en-US" sz="1800" b="1" i="1" kern="1200" dirty="0" smtClean="0">
                          <a:solidFill>
                            <a:srgbClr val="000000"/>
                          </a:solidFill>
                          <a:latin typeface="+mn-lt"/>
                          <a:ea typeface="+mn-ea"/>
                          <a:cs typeface="+mn-cs"/>
                        </a:rPr>
                        <a:t>Presentations:</a:t>
                      </a:r>
                      <a:endParaRPr lang="en-US" sz="1800" b="1" kern="1200" dirty="0" smtClean="0">
                        <a:solidFill>
                          <a:srgbClr val="000000"/>
                        </a:solidFill>
                        <a:latin typeface="+mn-lt"/>
                        <a:ea typeface="+mn-ea"/>
                        <a:cs typeface="+mn-cs"/>
                      </a:endParaRPr>
                    </a:p>
                    <a:p>
                      <a:r>
                        <a:rPr lang="en-US" sz="1800" b="0" kern="1200" dirty="0" smtClean="0">
                          <a:solidFill>
                            <a:srgbClr val="000000"/>
                          </a:solidFill>
                          <a:latin typeface="+mn-lt"/>
                          <a:ea typeface="+mn-ea"/>
                          <a:cs typeface="+mn-cs"/>
                        </a:rPr>
                        <a:t>This method holds students accountable for their learning, offers them feedback from which to make goals and improvements, and allows them to monitor their own progress and enhance their own skills as well as their own learning. Students present to class, are given teacher feedback, peer feedback, and write a self-assessment of their own presentation. (Example: Students present their PSA announcement to the class and give their persuasive speech to the class on something that should be changed in their communities; peers listen, ask questions, and assess.) Students are graded on a rubric for these presentations - with an emphasis on public speaking for ELA, and an emphasis on collaboration and presentation for CTE. This method develops public speaking skills, requires that students are accountable for and can discuss their own work, and provides student-centered learning, as students assess each others’ projects and learn about others’ presentation topics.</a:t>
                      </a:r>
                    </a:p>
                  </a:txBody>
                  <a:tcP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7" name="TextBox 6"/>
          <p:cNvSpPr txBox="1"/>
          <p:nvPr/>
        </p:nvSpPr>
        <p:spPr>
          <a:xfrm>
            <a:off x="457194" y="1454730"/>
            <a:ext cx="5410205" cy="369332"/>
          </a:xfrm>
          <a:prstGeom prst="rect">
            <a:avLst/>
          </a:prstGeom>
          <a:noFill/>
        </p:spPr>
        <p:txBody>
          <a:bodyPr wrap="square" rtlCol="0">
            <a:spAutoFit/>
          </a:bodyPr>
          <a:lstStyle/>
          <a:p>
            <a:r>
              <a:rPr lang="en-US" b="1" dirty="0" smtClean="0">
                <a:solidFill>
                  <a:schemeClr val="tx2"/>
                </a:solidFill>
              </a:rPr>
              <a:t>Assessment Methods and/or Tools</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6</a:t>
            </a:fld>
            <a:endParaRPr lang="en-US" dirty="0"/>
          </a:p>
        </p:txBody>
      </p:sp>
      <p:sp>
        <p:nvSpPr>
          <p:cNvPr id="3" name="Content Placeholder 2"/>
          <p:cNvSpPr>
            <a:spLocks noGrp="1"/>
          </p:cNvSpPr>
          <p:nvPr>
            <p:ph sz="quarter" idx="14"/>
          </p:nvPr>
        </p:nvSpPr>
        <p:spPr/>
        <p:txBody>
          <a:bodyPr>
            <a:normAutofit fontScale="92500"/>
          </a:bodyPr>
          <a:lstStyle/>
          <a:p>
            <a:r>
              <a:rPr lang="en-US" dirty="0" smtClean="0"/>
              <a:t>UC and CTE: How Far We Have Come</a:t>
            </a:r>
            <a:endParaRPr lang="en-US" dirty="0"/>
          </a:p>
        </p:txBody>
      </p:sp>
      <p:sp>
        <p:nvSpPr>
          <p:cNvPr id="4" name="Content Placeholder 3"/>
          <p:cNvSpPr>
            <a:spLocks noGrp="1"/>
          </p:cNvSpPr>
          <p:nvPr>
            <p:ph sz="quarter" idx="15"/>
          </p:nvPr>
        </p:nvSpPr>
        <p:spPr>
          <a:xfrm>
            <a:off x="477885" y="1403230"/>
            <a:ext cx="3941715" cy="3508653"/>
          </a:xfrm>
        </p:spPr>
        <p:txBody>
          <a:bodyPr/>
          <a:lstStyle/>
          <a:p>
            <a:r>
              <a:rPr lang="en-US" dirty="0" smtClean="0"/>
              <a:t>In 2000-01, UC approved 258 CTE courses</a:t>
            </a:r>
          </a:p>
          <a:p>
            <a:pPr>
              <a:buNone/>
            </a:pPr>
            <a:endParaRPr lang="en-US" sz="1000" dirty="0" smtClean="0"/>
          </a:p>
          <a:p>
            <a:r>
              <a:rPr lang="en-US" dirty="0" smtClean="0"/>
              <a:t>By 2012-13, UC has approved 11,844 CTE courses</a:t>
            </a:r>
          </a:p>
          <a:p>
            <a:pPr lvl="1"/>
            <a:r>
              <a:rPr lang="en-US" dirty="0" smtClean="0"/>
              <a:t>9,954 CTE courses offered at public high schools</a:t>
            </a:r>
          </a:p>
          <a:p>
            <a:pPr lvl="1"/>
            <a:r>
              <a:rPr lang="en-US" dirty="0" smtClean="0"/>
              <a:t>1,890 CTE courses offered at private high schools</a:t>
            </a:r>
            <a:endParaRPr lang="en-US" dirty="0"/>
          </a:p>
        </p:txBody>
      </p:sp>
      <p:graphicFrame>
        <p:nvGraphicFramePr>
          <p:cNvPr id="5" name="Chart 4"/>
          <p:cNvGraphicFramePr/>
          <p:nvPr/>
        </p:nvGraphicFramePr>
        <p:xfrm>
          <a:off x="4648200" y="1371600"/>
          <a:ext cx="4038600" cy="444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60</a:t>
            </a:fld>
            <a:endParaRPr lang="en-US" dirty="0"/>
          </a:p>
        </p:txBody>
      </p:sp>
      <p:sp>
        <p:nvSpPr>
          <p:cNvPr id="3" name="Content Placeholder 2"/>
          <p:cNvSpPr>
            <a:spLocks noGrp="1"/>
          </p:cNvSpPr>
          <p:nvPr>
            <p:ph sz="quarter" idx="14"/>
          </p:nvPr>
        </p:nvSpPr>
        <p:spPr/>
        <p:txBody>
          <a:bodyPr/>
          <a:lstStyle/>
          <a:p>
            <a:r>
              <a:rPr lang="en-US" dirty="0" smtClean="0"/>
              <a:t>Contact Us</a:t>
            </a:r>
            <a:endParaRPr lang="en-US" dirty="0"/>
          </a:p>
        </p:txBody>
      </p:sp>
      <p:sp>
        <p:nvSpPr>
          <p:cNvPr id="4" name="Content Placeholder 3"/>
          <p:cNvSpPr>
            <a:spLocks noGrp="1"/>
          </p:cNvSpPr>
          <p:nvPr>
            <p:ph sz="quarter" idx="15"/>
          </p:nvPr>
        </p:nvSpPr>
        <p:spPr>
          <a:xfrm>
            <a:off x="477885" y="1403232"/>
            <a:ext cx="8162908" cy="2462213"/>
          </a:xfrm>
        </p:spPr>
        <p:txBody>
          <a:bodyPr/>
          <a:lstStyle/>
          <a:p>
            <a:r>
              <a:rPr lang="en-US" dirty="0" smtClean="0"/>
              <a:t>UCOP High School Articulation</a:t>
            </a:r>
          </a:p>
          <a:p>
            <a:pPr>
              <a:buNone/>
            </a:pPr>
            <a:r>
              <a:rPr lang="en-US" dirty="0"/>
              <a:t>	</a:t>
            </a:r>
            <a:r>
              <a:rPr lang="en-US" dirty="0" smtClean="0">
                <a:hlinkClick r:id="rId3"/>
              </a:rPr>
              <a:t>hsupdate@ucop.edu</a:t>
            </a:r>
            <a:endParaRPr lang="en-US" dirty="0" smtClean="0"/>
          </a:p>
          <a:p>
            <a:pPr>
              <a:buNone/>
            </a:pPr>
            <a:endParaRPr lang="en-US" sz="1500" dirty="0" smtClean="0"/>
          </a:p>
          <a:p>
            <a:r>
              <a:rPr lang="en-US" dirty="0" smtClean="0"/>
              <a:t>UC Admissions</a:t>
            </a:r>
          </a:p>
          <a:p>
            <a:pPr>
              <a:buNone/>
            </a:pPr>
            <a:r>
              <a:rPr lang="en-US" dirty="0"/>
              <a:t>	</a:t>
            </a:r>
            <a:r>
              <a:rPr lang="en-US" dirty="0" smtClean="0">
                <a:hlinkClick r:id="rId4"/>
              </a:rPr>
              <a:t>askuc@ucop.edu</a:t>
            </a: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FE39AC3-0E75-AD46-AE71-AE18BB921AE3}" type="slidenum">
              <a:rPr lang="en-US" smtClean="0"/>
              <a:pPr/>
              <a:t>7</a:t>
            </a:fld>
            <a:endParaRPr lang="en-US" dirty="0"/>
          </a:p>
        </p:txBody>
      </p:sp>
      <p:sp>
        <p:nvSpPr>
          <p:cNvPr id="3" name="Content Placeholder 2"/>
          <p:cNvSpPr>
            <a:spLocks noGrp="1"/>
          </p:cNvSpPr>
          <p:nvPr>
            <p:ph sz="quarter" idx="14"/>
          </p:nvPr>
        </p:nvSpPr>
        <p:spPr/>
        <p:txBody>
          <a:bodyPr/>
          <a:lstStyle/>
          <a:p>
            <a:r>
              <a:rPr lang="en-US" dirty="0" smtClean="0"/>
              <a:t>CTE Courses by A-G Subject Area</a:t>
            </a:r>
            <a:endParaRPr lang="en-US" dirty="0"/>
          </a:p>
        </p:txBody>
      </p:sp>
      <p:graphicFrame>
        <p:nvGraphicFramePr>
          <p:cNvPr id="7" name="Chart 6"/>
          <p:cNvGraphicFramePr/>
          <p:nvPr/>
        </p:nvGraphicFramePr>
        <p:xfrm>
          <a:off x="411480" y="1524000"/>
          <a:ext cx="8183880" cy="4602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8</a:t>
            </a:fld>
            <a:endParaRPr lang="en-US" dirty="0"/>
          </a:p>
        </p:txBody>
      </p:sp>
      <p:sp>
        <p:nvSpPr>
          <p:cNvPr id="3" name="Content Placeholder 2"/>
          <p:cNvSpPr>
            <a:spLocks noGrp="1"/>
          </p:cNvSpPr>
          <p:nvPr>
            <p:ph sz="quarter" idx="14"/>
          </p:nvPr>
        </p:nvSpPr>
        <p:spPr/>
        <p:txBody>
          <a:bodyPr>
            <a:normAutofit fontScale="92500"/>
          </a:bodyPr>
          <a:lstStyle/>
          <a:p>
            <a:r>
              <a:rPr lang="en-US" dirty="0" smtClean="0"/>
              <a:t>A-G Courses by CTE Industry Sector</a:t>
            </a:r>
            <a:endParaRPr lang="en-US" dirty="0"/>
          </a:p>
        </p:txBody>
      </p:sp>
      <p:graphicFrame>
        <p:nvGraphicFramePr>
          <p:cNvPr id="5" name="Content Placeholder 4"/>
          <p:cNvGraphicFramePr>
            <a:graphicFrameLocks/>
          </p:cNvGraphicFramePr>
          <p:nvPr/>
        </p:nvGraphicFramePr>
        <p:xfrm>
          <a:off x="477838" y="1524000"/>
          <a:ext cx="8162926" cy="4022840"/>
        </p:xfrm>
        <a:graphic>
          <a:graphicData uri="http://schemas.openxmlformats.org/drawingml/2006/table">
            <a:tbl>
              <a:tblPr firstRow="1" bandRow="1">
                <a:tableStyleId>{073A0DAA-6AF3-43AB-8588-CEC1D06C72B9}</a:tableStyleId>
              </a:tblPr>
              <a:tblGrid>
                <a:gridCol w="5389562"/>
                <a:gridCol w="2773364"/>
              </a:tblGrid>
              <a:tr h="609601">
                <a:tc>
                  <a:txBody>
                    <a:bodyPr/>
                    <a:lstStyle/>
                    <a:p>
                      <a:pPr algn="ctr"/>
                      <a:r>
                        <a:rPr lang="en-US" dirty="0" smtClean="0"/>
                        <a:t>CTE Industry Sector</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 of UC-approved A-G</a:t>
                      </a:r>
                      <a:r>
                        <a:rPr lang="en-US" sz="1800" baseline="0" dirty="0" smtClean="0"/>
                        <a:t> </a:t>
                      </a:r>
                      <a:r>
                        <a:rPr lang="en-US" sz="1800" dirty="0" smtClean="0"/>
                        <a:t>Courses</a:t>
                      </a:r>
                    </a:p>
                  </a:txBody>
                  <a:tcPr anchor="b"/>
                </a:tc>
              </a:tr>
              <a:tr h="422845">
                <a:tc>
                  <a:txBody>
                    <a:bodyPr/>
                    <a:lstStyle/>
                    <a:p>
                      <a:r>
                        <a:rPr lang="en-US" dirty="0" smtClean="0"/>
                        <a:t>Agriculture and Natural</a:t>
                      </a:r>
                      <a:r>
                        <a:rPr lang="en-US" baseline="0" dirty="0" smtClean="0"/>
                        <a:t> Resources</a:t>
                      </a:r>
                      <a:endParaRPr lang="en-US" dirty="0"/>
                    </a:p>
                  </a:txBody>
                  <a:tcPr anchor="ctr"/>
                </a:tc>
                <a:tc>
                  <a:txBody>
                    <a:bodyPr/>
                    <a:lstStyle/>
                    <a:p>
                      <a:pPr algn="ctr"/>
                      <a:r>
                        <a:rPr lang="en-US" dirty="0" smtClean="0"/>
                        <a:t>1406</a:t>
                      </a:r>
                      <a:endParaRPr lang="en-US" dirty="0"/>
                    </a:p>
                  </a:txBody>
                  <a:tcPr anchor="ctr"/>
                </a:tc>
              </a:tr>
              <a:tr h="422845">
                <a:tc>
                  <a:txBody>
                    <a:bodyPr/>
                    <a:lstStyle/>
                    <a:p>
                      <a:r>
                        <a:rPr lang="en-US" dirty="0" smtClean="0"/>
                        <a:t>Arts,</a:t>
                      </a:r>
                      <a:r>
                        <a:rPr lang="en-US" baseline="0" dirty="0" smtClean="0"/>
                        <a:t> Media, and Entertainment</a:t>
                      </a:r>
                      <a:endParaRPr lang="en-US" dirty="0"/>
                    </a:p>
                  </a:txBody>
                  <a:tcPr anchor="ctr"/>
                </a:tc>
                <a:tc>
                  <a:txBody>
                    <a:bodyPr/>
                    <a:lstStyle/>
                    <a:p>
                      <a:pPr algn="ctr"/>
                      <a:r>
                        <a:rPr lang="en-US" dirty="0" smtClean="0"/>
                        <a:t>4975</a:t>
                      </a:r>
                      <a:endParaRPr lang="en-US" dirty="0"/>
                    </a:p>
                  </a:txBody>
                  <a:tcPr anchor="ctr"/>
                </a:tc>
              </a:tr>
              <a:tr h="422845">
                <a:tc>
                  <a:txBody>
                    <a:bodyPr/>
                    <a:lstStyle/>
                    <a:p>
                      <a:r>
                        <a:rPr lang="en-US" dirty="0" smtClean="0"/>
                        <a:t>Building</a:t>
                      </a:r>
                      <a:r>
                        <a:rPr lang="en-US" baseline="0" dirty="0" smtClean="0"/>
                        <a:t> Trades and Construction</a:t>
                      </a:r>
                      <a:endParaRPr lang="en-US" dirty="0"/>
                    </a:p>
                  </a:txBody>
                  <a:tcPr anchor="ctr"/>
                </a:tc>
                <a:tc>
                  <a:txBody>
                    <a:bodyPr/>
                    <a:lstStyle/>
                    <a:p>
                      <a:pPr algn="ctr"/>
                      <a:r>
                        <a:rPr lang="en-US" dirty="0" smtClean="0"/>
                        <a:t>11</a:t>
                      </a:r>
                      <a:endParaRPr lang="en-US" dirty="0"/>
                    </a:p>
                  </a:txBody>
                  <a:tcPr anchor="ctr"/>
                </a:tc>
              </a:tr>
              <a:tr h="422845">
                <a:tc>
                  <a:txBody>
                    <a:bodyPr/>
                    <a:lstStyle/>
                    <a:p>
                      <a:r>
                        <a:rPr lang="en-US" dirty="0" smtClean="0"/>
                        <a:t>Education, Child</a:t>
                      </a:r>
                      <a:r>
                        <a:rPr lang="en-US" baseline="0" dirty="0" smtClean="0"/>
                        <a:t> Development and Family Services</a:t>
                      </a:r>
                      <a:endParaRPr lang="en-US" dirty="0"/>
                    </a:p>
                  </a:txBody>
                  <a:tcPr anchor="ctr"/>
                </a:tc>
                <a:tc>
                  <a:txBody>
                    <a:bodyPr/>
                    <a:lstStyle/>
                    <a:p>
                      <a:pPr algn="ctr"/>
                      <a:r>
                        <a:rPr lang="en-US" dirty="0" smtClean="0"/>
                        <a:t>209</a:t>
                      </a:r>
                      <a:endParaRPr lang="en-US" dirty="0"/>
                    </a:p>
                  </a:txBody>
                  <a:tcPr anchor="ctr"/>
                </a:tc>
              </a:tr>
              <a:tr h="422845">
                <a:tc>
                  <a:txBody>
                    <a:bodyPr/>
                    <a:lstStyle/>
                    <a:p>
                      <a:r>
                        <a:rPr lang="en-US" dirty="0" smtClean="0"/>
                        <a:t>Energy and Utilities</a:t>
                      </a:r>
                      <a:endParaRPr lang="en-US" dirty="0"/>
                    </a:p>
                  </a:txBody>
                  <a:tcPr anchor="ctr"/>
                </a:tc>
                <a:tc>
                  <a:txBody>
                    <a:bodyPr/>
                    <a:lstStyle/>
                    <a:p>
                      <a:pPr algn="ctr"/>
                      <a:r>
                        <a:rPr lang="en-US" dirty="0" smtClean="0"/>
                        <a:t>16</a:t>
                      </a:r>
                      <a:endParaRPr lang="en-US" dirty="0"/>
                    </a:p>
                  </a:txBody>
                  <a:tcPr anchor="ctr"/>
                </a:tc>
              </a:tr>
              <a:tr h="422845">
                <a:tc>
                  <a:txBody>
                    <a:bodyPr/>
                    <a:lstStyle/>
                    <a:p>
                      <a:r>
                        <a:rPr lang="en-US" dirty="0" smtClean="0"/>
                        <a:t>Engineerin</a:t>
                      </a:r>
                      <a:r>
                        <a:rPr lang="en-US" baseline="0" dirty="0" smtClean="0"/>
                        <a:t>g and Design</a:t>
                      </a:r>
                      <a:endParaRPr lang="en-US" dirty="0"/>
                    </a:p>
                  </a:txBody>
                  <a:tcPr anchor="ctr"/>
                </a:tc>
                <a:tc>
                  <a:txBody>
                    <a:bodyPr/>
                    <a:lstStyle/>
                    <a:p>
                      <a:pPr algn="ctr"/>
                      <a:r>
                        <a:rPr lang="en-US" dirty="0" smtClean="0"/>
                        <a:t>874</a:t>
                      </a:r>
                      <a:endParaRPr lang="en-US" dirty="0"/>
                    </a:p>
                  </a:txBody>
                  <a:tcPr anchor="ctr"/>
                </a:tc>
              </a:tr>
              <a:tr h="422845">
                <a:tc>
                  <a:txBody>
                    <a:bodyPr/>
                    <a:lstStyle/>
                    <a:p>
                      <a:r>
                        <a:rPr lang="en-US" dirty="0" smtClean="0"/>
                        <a:t>Fashion</a:t>
                      </a:r>
                      <a:r>
                        <a:rPr lang="en-US" baseline="0" dirty="0" smtClean="0"/>
                        <a:t> and Interior Design</a:t>
                      </a:r>
                      <a:endParaRPr lang="en-US" dirty="0"/>
                    </a:p>
                  </a:txBody>
                  <a:tcPr anchor="ctr"/>
                </a:tc>
                <a:tc>
                  <a:txBody>
                    <a:bodyPr/>
                    <a:lstStyle/>
                    <a:p>
                      <a:pPr algn="ctr"/>
                      <a:r>
                        <a:rPr lang="en-US" dirty="0" smtClean="0"/>
                        <a:t>63</a:t>
                      </a:r>
                      <a:endParaRPr lang="en-US" dirty="0"/>
                    </a:p>
                  </a:txBody>
                  <a:tcPr anchor="ctr"/>
                </a:tc>
              </a:tr>
              <a:tr h="422845">
                <a:tc>
                  <a:txBody>
                    <a:bodyPr/>
                    <a:lstStyle/>
                    <a:p>
                      <a:r>
                        <a:rPr lang="en-US" dirty="0" smtClean="0"/>
                        <a:t>Finance</a:t>
                      </a:r>
                      <a:r>
                        <a:rPr lang="en-US" baseline="0" dirty="0" smtClean="0"/>
                        <a:t> and Business</a:t>
                      </a:r>
                      <a:endParaRPr lang="en-US" dirty="0"/>
                    </a:p>
                  </a:txBody>
                  <a:tcPr anchor="ctr"/>
                </a:tc>
                <a:tc>
                  <a:txBody>
                    <a:bodyPr/>
                    <a:lstStyle/>
                    <a:p>
                      <a:pPr algn="ctr"/>
                      <a:r>
                        <a:rPr lang="en-US" dirty="0" smtClean="0"/>
                        <a:t>256</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0F0188B-7723-421F-8A78-8CD36C0BBB3B}" type="slidenum">
              <a:rPr lang="en-US" smtClean="0"/>
              <a:pPr/>
              <a:t>9</a:t>
            </a:fld>
            <a:endParaRPr lang="en-US" dirty="0"/>
          </a:p>
        </p:txBody>
      </p:sp>
      <p:sp>
        <p:nvSpPr>
          <p:cNvPr id="3" name="Content Placeholder 2"/>
          <p:cNvSpPr>
            <a:spLocks noGrp="1"/>
          </p:cNvSpPr>
          <p:nvPr>
            <p:ph sz="quarter" idx="14"/>
          </p:nvPr>
        </p:nvSpPr>
        <p:spPr/>
        <p:txBody>
          <a:bodyPr>
            <a:normAutofit fontScale="92500"/>
          </a:bodyPr>
          <a:lstStyle/>
          <a:p>
            <a:r>
              <a:rPr lang="en-US" dirty="0" smtClean="0"/>
              <a:t>A-G Courses by CTE Industry Sector</a:t>
            </a:r>
            <a:endParaRPr lang="en-US" dirty="0"/>
          </a:p>
        </p:txBody>
      </p:sp>
      <p:graphicFrame>
        <p:nvGraphicFramePr>
          <p:cNvPr id="5" name="Content Placeholder 4"/>
          <p:cNvGraphicFramePr>
            <a:graphicFrameLocks/>
          </p:cNvGraphicFramePr>
          <p:nvPr/>
        </p:nvGraphicFramePr>
        <p:xfrm>
          <a:off x="477838" y="1524000"/>
          <a:ext cx="8162926" cy="3599995"/>
        </p:xfrm>
        <a:graphic>
          <a:graphicData uri="http://schemas.openxmlformats.org/drawingml/2006/table">
            <a:tbl>
              <a:tblPr firstRow="1" bandRow="1">
                <a:tableStyleId>{073A0DAA-6AF3-43AB-8588-CEC1D06C72B9}</a:tableStyleId>
              </a:tblPr>
              <a:tblGrid>
                <a:gridCol w="5389562"/>
                <a:gridCol w="2773364"/>
              </a:tblGrid>
              <a:tr h="609601">
                <a:tc>
                  <a:txBody>
                    <a:bodyPr/>
                    <a:lstStyle/>
                    <a:p>
                      <a:pPr algn="ctr"/>
                      <a:r>
                        <a:rPr lang="en-US" dirty="0" smtClean="0"/>
                        <a:t>CTE Industry Sector</a:t>
                      </a:r>
                      <a:endParaRPr lang="en-US"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 of UC-approved A-G</a:t>
                      </a:r>
                      <a:r>
                        <a:rPr lang="en-US" sz="1800" baseline="0" dirty="0" smtClean="0"/>
                        <a:t> </a:t>
                      </a:r>
                      <a:r>
                        <a:rPr lang="en-US" sz="1800" dirty="0" smtClean="0"/>
                        <a:t>Courses</a:t>
                      </a:r>
                    </a:p>
                  </a:txBody>
                  <a:tcPr anchor="b"/>
                </a:tc>
              </a:tr>
              <a:tr h="422845">
                <a:tc>
                  <a:txBody>
                    <a:bodyPr/>
                    <a:lstStyle/>
                    <a:p>
                      <a:r>
                        <a:rPr lang="en-US" dirty="0" smtClean="0"/>
                        <a:t>Health Science and Medical Technology</a:t>
                      </a:r>
                      <a:endParaRPr lang="en-US" dirty="0"/>
                    </a:p>
                  </a:txBody>
                  <a:tcPr anchor="ctr"/>
                </a:tc>
                <a:tc>
                  <a:txBody>
                    <a:bodyPr/>
                    <a:lstStyle/>
                    <a:p>
                      <a:pPr algn="ctr"/>
                      <a:r>
                        <a:rPr lang="en-US" dirty="0" smtClean="0"/>
                        <a:t>1469</a:t>
                      </a:r>
                      <a:endParaRPr lang="en-US" dirty="0"/>
                    </a:p>
                  </a:txBody>
                  <a:tcPr anchor="ctr"/>
                </a:tc>
              </a:tr>
              <a:tr h="422845">
                <a:tc>
                  <a:txBody>
                    <a:bodyPr/>
                    <a:lstStyle/>
                    <a:p>
                      <a:r>
                        <a:rPr lang="en-US" dirty="0" smtClean="0"/>
                        <a:t>Hospitality,</a:t>
                      </a:r>
                      <a:r>
                        <a:rPr lang="en-US" baseline="0" dirty="0" smtClean="0"/>
                        <a:t> Tourism, and Recreation</a:t>
                      </a:r>
                      <a:endParaRPr lang="en-US" dirty="0"/>
                    </a:p>
                  </a:txBody>
                  <a:tcPr anchor="ctr"/>
                </a:tc>
                <a:tc>
                  <a:txBody>
                    <a:bodyPr/>
                    <a:lstStyle/>
                    <a:p>
                      <a:pPr algn="ctr"/>
                      <a:r>
                        <a:rPr lang="en-US" dirty="0" smtClean="0"/>
                        <a:t>58</a:t>
                      </a:r>
                      <a:endParaRPr lang="en-US" dirty="0"/>
                    </a:p>
                  </a:txBody>
                  <a:tcPr anchor="ctr"/>
                </a:tc>
              </a:tr>
              <a:tr h="422845">
                <a:tc>
                  <a:txBody>
                    <a:bodyPr/>
                    <a:lstStyle/>
                    <a:p>
                      <a:r>
                        <a:rPr lang="en-US" dirty="0" smtClean="0"/>
                        <a:t>Information Technology</a:t>
                      </a:r>
                      <a:endParaRPr lang="en-US" dirty="0"/>
                    </a:p>
                  </a:txBody>
                  <a:tcPr anchor="ctr"/>
                </a:tc>
                <a:tc>
                  <a:txBody>
                    <a:bodyPr/>
                    <a:lstStyle/>
                    <a:p>
                      <a:pPr algn="ctr"/>
                      <a:r>
                        <a:rPr lang="en-US" dirty="0" smtClean="0"/>
                        <a:t>770</a:t>
                      </a:r>
                      <a:endParaRPr lang="en-US" dirty="0"/>
                    </a:p>
                  </a:txBody>
                  <a:tcPr anchor="ctr"/>
                </a:tc>
              </a:tr>
              <a:tr h="422845">
                <a:tc>
                  <a:txBody>
                    <a:bodyPr/>
                    <a:lstStyle/>
                    <a:p>
                      <a:r>
                        <a:rPr lang="en-US" dirty="0" smtClean="0"/>
                        <a:t>Manufacturing and Product Development</a:t>
                      </a:r>
                      <a:endParaRPr lang="en-US" dirty="0"/>
                    </a:p>
                  </a:txBody>
                  <a:tcPr anchor="ctr"/>
                </a:tc>
                <a:tc>
                  <a:txBody>
                    <a:bodyPr/>
                    <a:lstStyle/>
                    <a:p>
                      <a:pPr algn="ctr"/>
                      <a:r>
                        <a:rPr lang="en-US" dirty="0" smtClean="0"/>
                        <a:t>141</a:t>
                      </a:r>
                      <a:endParaRPr lang="en-US" dirty="0"/>
                    </a:p>
                  </a:txBody>
                  <a:tcPr anchor="ctr"/>
                </a:tc>
              </a:tr>
              <a:tr h="422845">
                <a:tc>
                  <a:txBody>
                    <a:bodyPr/>
                    <a:lstStyle/>
                    <a:p>
                      <a:r>
                        <a:rPr lang="en-US" dirty="0" smtClean="0"/>
                        <a:t>Marketing, Sales, and Services</a:t>
                      </a:r>
                      <a:endParaRPr lang="en-US" dirty="0"/>
                    </a:p>
                  </a:txBody>
                  <a:tcPr anchor="ctr"/>
                </a:tc>
                <a:tc>
                  <a:txBody>
                    <a:bodyPr/>
                    <a:lstStyle/>
                    <a:p>
                      <a:pPr algn="ctr"/>
                      <a:r>
                        <a:rPr lang="en-US" dirty="0" smtClean="0"/>
                        <a:t>340</a:t>
                      </a:r>
                      <a:endParaRPr lang="en-US" dirty="0"/>
                    </a:p>
                  </a:txBody>
                  <a:tcPr anchor="ctr"/>
                </a:tc>
              </a:tr>
              <a:tr h="422845">
                <a:tc>
                  <a:txBody>
                    <a:bodyPr/>
                    <a:lstStyle/>
                    <a:p>
                      <a:r>
                        <a:rPr lang="en-US" dirty="0" smtClean="0"/>
                        <a:t>Public Services</a:t>
                      </a:r>
                      <a:endParaRPr lang="en-US" dirty="0"/>
                    </a:p>
                  </a:txBody>
                  <a:tcPr anchor="ctr"/>
                </a:tc>
                <a:tc>
                  <a:txBody>
                    <a:bodyPr/>
                    <a:lstStyle/>
                    <a:p>
                      <a:pPr algn="ctr"/>
                      <a:r>
                        <a:rPr lang="en-US" dirty="0" smtClean="0"/>
                        <a:t>1245</a:t>
                      </a:r>
                      <a:endParaRPr lang="en-US" dirty="0"/>
                    </a:p>
                  </a:txBody>
                  <a:tcPr anchor="ctr"/>
                </a:tc>
              </a:tr>
              <a:tr h="422845">
                <a:tc>
                  <a:txBody>
                    <a:bodyPr/>
                    <a:lstStyle/>
                    <a:p>
                      <a:r>
                        <a:rPr lang="en-US" dirty="0" smtClean="0"/>
                        <a:t>Transportation</a:t>
                      </a:r>
                      <a:endParaRPr lang="en-US" dirty="0"/>
                    </a:p>
                  </a:txBody>
                  <a:tcPr anchor="ctr"/>
                </a:tc>
                <a:tc>
                  <a:txBody>
                    <a:bodyPr/>
                    <a:lstStyle/>
                    <a:p>
                      <a:pPr algn="ctr"/>
                      <a:r>
                        <a:rPr lang="en-US" dirty="0" smtClean="0"/>
                        <a:t>11</a:t>
                      </a:r>
                      <a:endParaRPr lang="en-US" dirty="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F7FC5"/>
      </a:dk1>
      <a:lt1>
        <a:srgbClr val="FFCB13"/>
      </a:lt1>
      <a:dk2>
        <a:srgbClr val="333333"/>
      </a:dk2>
      <a:lt2>
        <a:srgbClr val="FFFFFF"/>
      </a:lt2>
      <a:accent1>
        <a:srgbClr val="DFE65F"/>
      </a:accent1>
      <a:accent2>
        <a:srgbClr val="E0C9D5"/>
      </a:accent2>
      <a:accent3>
        <a:srgbClr val="F06A1C"/>
      </a:accent3>
      <a:accent4>
        <a:srgbClr val="51BAAB"/>
      </a:accent4>
      <a:accent5>
        <a:srgbClr val="918577"/>
      </a:accent5>
      <a:accent6>
        <a:srgbClr val="0F0A4C"/>
      </a:accent6>
      <a:hlink>
        <a:srgbClr val="0B003E"/>
      </a:hlink>
      <a:folHlink>
        <a:srgbClr val="554B3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3438</Words>
  <Application>Microsoft Office PowerPoint</Application>
  <PresentationFormat>On-screen Show (4:3)</PresentationFormat>
  <Paragraphs>656</Paragraphs>
  <Slides>60</Slides>
  <Notes>60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Advanced Understanding of UC’s A-G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Monica H Lin</dc:creator>
  <cp:lastModifiedBy>Carla Cherry</cp:lastModifiedBy>
  <cp:revision>999</cp:revision>
  <cp:lastPrinted>2011-06-29T23:27:19Z</cp:lastPrinted>
  <dcterms:created xsi:type="dcterms:W3CDTF">2010-12-15T22:40:49Z</dcterms:created>
  <dcterms:modified xsi:type="dcterms:W3CDTF">2013-03-08T16:04:23Z</dcterms:modified>
</cp:coreProperties>
</file>