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58" r:id="rId5"/>
    <p:sldId id="259" r:id="rId6"/>
    <p:sldId id="263" r:id="rId7"/>
    <p:sldId id="264" r:id="rId8"/>
    <p:sldId id="266" r:id="rId9"/>
    <p:sldId id="267" r:id="rId10"/>
    <p:sldId id="261" r:id="rId11"/>
    <p:sldId id="269" r:id="rId12"/>
    <p:sldId id="272" r:id="rId13"/>
    <p:sldId id="262" r:id="rId14"/>
    <p:sldId id="265" r:id="rId15"/>
    <p:sldId id="271" r:id="rId16"/>
    <p:sldId id="268" r:id="rId17"/>
    <p:sldId id="26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56" autoAdjust="0"/>
  </p:normalViewPr>
  <p:slideViewPr>
    <p:cSldViewPr>
      <p:cViewPr varScale="1">
        <p:scale>
          <a:sx n="92" d="100"/>
          <a:sy n="92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030C102-F3FD-470B-A61C-DE5503F2C905}" type="datetimeFigureOut">
              <a:rPr lang="en-US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2554C6C-D4C4-44DF-A273-AA47D54E51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B924-3E91-4524-8AA3-C350198C9289}" type="datetimeFigureOut">
              <a:rPr lang="en-US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A02A-8ADD-4067-8AC0-9E8691169D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ADEE4-6522-47F3-9F28-E77EDAE8436E}" type="datetimeFigureOut">
              <a:rPr lang="en-US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89DE-12BA-4D0C-8C36-FF90A727BB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160AF-ED34-43FB-AC2D-41671CA705E1}" type="datetimeFigureOut">
              <a:rPr lang="en-US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E69B-BBB1-41B1-9520-233A20913D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41B1B5-430B-4279-93E8-12E71C18924A}" type="datetimeFigureOut">
              <a:rPr lang="en-US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7FDB09-7416-4B12-8C96-9579DB0574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09085A-070B-4BA6-975B-D91B0C0D40AB}" type="datetimeFigureOut">
              <a:rPr lang="en-US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03134B-F657-4BCE-8458-46DE1ABE7D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96BE10-B8FD-40F4-86F3-028804BFB62A}" type="datetimeFigureOut">
              <a:rPr lang="en-US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1A0E0A-9146-4993-94CA-97B877FDD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D1BFF1-EB0F-442A-A3C1-6F85C6F5B9E4}" type="datetimeFigureOut">
              <a:rPr lang="en-US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F40C4E-1AF2-49DD-B5BA-29646F711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17062-40B1-4C52-96AC-2E19E5E157EC}" type="datetimeFigureOut">
              <a:rPr lang="en-US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03AF0-BD00-4769-9016-392C911E43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C713F1-9F73-45FE-8834-4CE1C17E5E6B}" type="datetimeFigureOut">
              <a:rPr lang="en-US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60BFEE-0746-4F5D-9BD7-97A1D3D580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7978E3E-AFC9-4027-9A1C-1D6D9D4B7532}" type="datetimeFigureOut">
              <a:rPr lang="en-US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595963-B63C-4B1A-B852-8DB18C91FF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0579490-2110-4247-8826-3E7D034CCA3B}" type="datetimeFigureOut">
              <a:rPr lang="en-US"/>
              <a:pPr>
                <a:defRPr/>
              </a:pPr>
              <a:t>3/5/2013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57BEAAA-C19A-481A-B2AC-484F0948C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5" r:id="rId2"/>
    <p:sldLayoutId id="2147483750" r:id="rId3"/>
    <p:sldLayoutId id="2147483751" r:id="rId4"/>
    <p:sldLayoutId id="2147483752" r:id="rId5"/>
    <p:sldLayoutId id="2147483753" r:id="rId6"/>
    <p:sldLayoutId id="2147483746" r:id="rId7"/>
    <p:sldLayoutId id="2147483754" r:id="rId8"/>
    <p:sldLayoutId id="2147483755" r:id="rId9"/>
    <p:sldLayoutId id="2147483747" r:id="rId10"/>
    <p:sldLayoutId id="21474837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53365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Building Communication and Teamwork Skills in Your Academy Classes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>
              <a:buFont typeface="Arial" charset="0"/>
              <a:buNone/>
            </a:pPr>
            <a:r>
              <a:rPr lang="en-US" smtClean="0"/>
              <a:t>Pam Goldman &amp; Monica Lobbestael</a:t>
            </a:r>
          </a:p>
          <a:p>
            <a:pPr marR="0" eaLnBrk="1" hangingPunct="1">
              <a:buFont typeface="Arial" charset="0"/>
              <a:buNone/>
            </a:pPr>
            <a:r>
              <a:rPr lang="en-US" smtClean="0"/>
              <a:t>Cordova HS Polytech Academy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Observation Skills</a:t>
            </a:r>
          </a:p>
          <a:p>
            <a:pPr eaLnBrk="1" hangingPunct="1"/>
            <a:r>
              <a:rPr lang="en-US" smtClean="0"/>
              <a:t>Back Writing (S) (T) (NT) *</a:t>
            </a:r>
          </a:p>
          <a:p>
            <a:pPr eaLnBrk="1" hangingPunct="1"/>
            <a:r>
              <a:rPr lang="en-US" smtClean="0"/>
              <a:t>Lego Building (S)</a:t>
            </a:r>
          </a:p>
          <a:p>
            <a:pPr eaLnBrk="1" hangingPunct="1"/>
            <a:endParaRPr lang="en-US" smtClean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Communication Builders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Shove Off (T) *</a:t>
            </a:r>
          </a:p>
          <a:p>
            <a:pPr eaLnBrk="1" hangingPunct="1"/>
            <a:r>
              <a:rPr lang="en-US" smtClean="0"/>
              <a:t>Over / Under (S) (T)</a:t>
            </a:r>
          </a:p>
          <a:p>
            <a:pPr eaLnBrk="1" hangingPunct="1"/>
            <a:r>
              <a:rPr lang="en-US" smtClean="0"/>
              <a:t>Paper Shelter (S) (NT) (T)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Competitive Team Activities</a:t>
            </a:r>
            <a:endParaRPr lang="en-US" dirty="0"/>
          </a:p>
        </p:txBody>
      </p:sp>
      <p:pic>
        <p:nvPicPr>
          <p:cNvPr id="19460" name="Picture 4" descr="I:\PLTW\Summer_gateway\Gateway_pictures_2011\PLTW_gateway_2011 026.JPG"/>
          <p:cNvPicPr>
            <a:picLocks noChangeAspect="1" noChangeArrowheads="1"/>
          </p:cNvPicPr>
          <p:nvPr/>
        </p:nvPicPr>
        <p:blipFill>
          <a:blip r:embed="rId2" cstate="print"/>
          <a:srcRect l="6250" r="14063"/>
          <a:stretch>
            <a:fillRect/>
          </a:stretch>
        </p:blipFill>
        <p:spPr bwMode="auto">
          <a:xfrm>
            <a:off x="4953000" y="2971800"/>
            <a:ext cx="388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Over Game</a:t>
            </a:r>
            <a:endParaRPr lang="en-US" dirty="0"/>
          </a:p>
        </p:txBody>
      </p:sp>
      <p:pic>
        <p:nvPicPr>
          <p:cNvPr id="4" name="Picture 5" descr="L:\GIC PICTURES\GIC Under Over Balloon\IMAG14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86200"/>
            <a:ext cx="4460682" cy="2514600"/>
          </a:xfrm>
          <a:prstGeom prst="rect">
            <a:avLst/>
          </a:prstGeom>
          <a:noFill/>
        </p:spPr>
      </p:pic>
      <p:pic>
        <p:nvPicPr>
          <p:cNvPr id="36866" name="Picture 2" descr="L:\GIC PICTURES\GIC Under Over Balloon\IMAG1475.jpg"/>
          <p:cNvPicPr>
            <a:picLocks noChangeAspect="1" noChangeArrowheads="1"/>
          </p:cNvPicPr>
          <p:nvPr/>
        </p:nvPicPr>
        <p:blipFill>
          <a:blip r:embed="rId3" cstate="print"/>
          <a:srcRect l="15094"/>
          <a:stretch>
            <a:fillRect/>
          </a:stretch>
        </p:blipFill>
        <p:spPr bwMode="auto">
          <a:xfrm>
            <a:off x="4648200" y="1066800"/>
            <a:ext cx="4114800" cy="2731994"/>
          </a:xfrm>
          <a:prstGeom prst="rect">
            <a:avLst/>
          </a:prstGeom>
          <a:noFill/>
        </p:spPr>
      </p:pic>
      <p:pic>
        <p:nvPicPr>
          <p:cNvPr id="36867" name="Picture 3" descr="L:\GIC PICTURES\GIC Under Over Balloon\IMAG147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4542" r="9518" b="19428"/>
          <a:stretch>
            <a:fillRect/>
          </a:stretch>
        </p:blipFill>
        <p:spPr bwMode="auto">
          <a:xfrm>
            <a:off x="228600" y="1447800"/>
            <a:ext cx="35814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Hand to Hip (T) *</a:t>
            </a:r>
          </a:p>
          <a:p>
            <a:pPr eaLnBrk="1" hangingPunct="1"/>
            <a:r>
              <a:rPr lang="en-US" dirty="0" smtClean="0"/>
              <a:t>Human Knot (T) *</a:t>
            </a:r>
          </a:p>
          <a:p>
            <a:pPr eaLnBrk="1" hangingPunct="1"/>
            <a:r>
              <a:rPr lang="en-US" dirty="0" smtClean="0"/>
              <a:t>Traffic Jam (S) </a:t>
            </a:r>
          </a:p>
          <a:p>
            <a:pPr eaLnBrk="1" hangingPunct="1"/>
            <a:r>
              <a:rPr lang="en-US" dirty="0" smtClean="0"/>
              <a:t>Count Off (S) (NS) *</a:t>
            </a:r>
          </a:p>
          <a:p>
            <a:pPr eaLnBrk="1" hangingPunct="1"/>
            <a:r>
              <a:rPr lang="en-US" dirty="0" smtClean="0"/>
              <a:t>Blind Polygons (S) (NS)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Cooperative Team Activities</a:t>
            </a:r>
          </a:p>
        </p:txBody>
      </p:sp>
      <p:pic>
        <p:nvPicPr>
          <p:cNvPr id="20484" name="Picture 4" descr="L:\GIC PICTURES\GIC Blind Polygon\IMAG13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95400"/>
            <a:ext cx="3886200" cy="2190751"/>
          </a:xfrm>
          <a:prstGeom prst="rect">
            <a:avLst/>
          </a:prstGeom>
          <a:noFill/>
        </p:spPr>
      </p:pic>
      <p:pic>
        <p:nvPicPr>
          <p:cNvPr id="20485" name="Picture 5" descr="L:\GIC PICTURES\GIC Blind Polygon\IMAG1349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05400" y="4495800"/>
            <a:ext cx="3733800" cy="210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Team building is a key component for successful academy classes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/>
              <a:t>Builds trust in the classroom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/>
              <a:t>Builds feeling of community and family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/>
              <a:t>Creates a safe and supportive environment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/>
              <a:t>Keeps students engaged and learning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800" dirty="0" smtClean="0"/>
              <a:t>Strong communication keeps classes flowing smoothly.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/>
              <a:t>Ask good questions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2400" dirty="0" smtClean="0"/>
              <a:t>Know what you don’t know and get what you need.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Academy students become better employees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Geometry in Construction by Tom Moore &amp; Scott Burke</a:t>
            </a:r>
          </a:p>
          <a:p>
            <a:pPr eaLnBrk="1" hangingPunct="1"/>
            <a:r>
              <a:rPr lang="en-US" smtClean="0"/>
              <a:t>Project Lead the Way</a:t>
            </a:r>
          </a:p>
          <a:p>
            <a:pPr eaLnBrk="1" hangingPunct="1"/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Credits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i="1" smtClean="0"/>
              <a:t>Observation Skills</a:t>
            </a:r>
          </a:p>
          <a:p>
            <a:pPr eaLnBrk="1" hangingPunct="1">
              <a:buFont typeface="Arial" charset="0"/>
              <a:buChar char="•"/>
            </a:pPr>
            <a:r>
              <a:rPr lang="en-US" i="1" smtClean="0"/>
              <a:t>Birthday List (Height first)</a:t>
            </a:r>
          </a:p>
          <a:p>
            <a:pPr eaLnBrk="1" hangingPunct="1">
              <a:buFont typeface="Arial" charset="0"/>
              <a:buChar char="•"/>
            </a:pPr>
            <a:r>
              <a:rPr lang="en-US" i="1" smtClean="0"/>
              <a:t>Traffic Jam</a:t>
            </a:r>
          </a:p>
          <a:p>
            <a:pPr eaLnBrk="1" hangingPunct="1">
              <a:buFont typeface="Arial" charset="0"/>
              <a:buChar char="•"/>
            </a:pPr>
            <a:endParaRPr lang="en-US" i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Backup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Ice Breaker Activity</a:t>
            </a:r>
          </a:p>
          <a:p>
            <a:pPr eaLnBrk="1" hangingPunct="1"/>
            <a:r>
              <a:rPr lang="en-US" smtClean="0"/>
              <a:t>Why do we care?</a:t>
            </a:r>
          </a:p>
          <a:p>
            <a:pPr eaLnBrk="1" hangingPunct="1"/>
            <a:r>
              <a:rPr lang="en-US" smtClean="0"/>
              <a:t>Elbow Buddies</a:t>
            </a:r>
          </a:p>
          <a:p>
            <a:pPr eaLnBrk="1" hangingPunct="1"/>
            <a:r>
              <a:rPr lang="en-US" smtClean="0"/>
              <a:t>Team and Communication Building Activity’s Structure</a:t>
            </a:r>
          </a:p>
          <a:p>
            <a:pPr eaLnBrk="1" hangingPunct="1"/>
            <a:r>
              <a:rPr lang="en-US" smtClean="0"/>
              <a:t>Activities</a:t>
            </a:r>
          </a:p>
          <a:p>
            <a:pPr lvl="1" eaLnBrk="1" hangingPunct="1"/>
            <a:r>
              <a:rPr lang="en-US" smtClean="0"/>
              <a:t>Getting to Know You</a:t>
            </a:r>
          </a:p>
          <a:p>
            <a:pPr lvl="1" eaLnBrk="1" hangingPunct="1"/>
            <a:r>
              <a:rPr lang="en-US" smtClean="0"/>
              <a:t>Communication Builders</a:t>
            </a:r>
          </a:p>
          <a:p>
            <a:pPr lvl="1" eaLnBrk="1" hangingPunct="1"/>
            <a:r>
              <a:rPr lang="en-US" smtClean="0"/>
              <a:t>Competitive Teams</a:t>
            </a:r>
          </a:p>
          <a:p>
            <a:pPr lvl="1" eaLnBrk="1" hangingPunct="1"/>
            <a:r>
              <a:rPr lang="en-US" smtClean="0"/>
              <a:t>Cooperative Teams</a:t>
            </a:r>
          </a:p>
          <a:p>
            <a:pPr eaLnBrk="1" hangingPunct="1"/>
            <a:r>
              <a:rPr lang="en-US" smtClean="0"/>
              <a:t>Summary</a:t>
            </a:r>
          </a:p>
          <a:p>
            <a:pPr eaLnBrk="1" hangingPunct="1"/>
            <a:endParaRPr lang="en-US" smtClean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Personal Preference</a:t>
            </a:r>
          </a:p>
          <a:p>
            <a:pPr lvl="1" eaLnBrk="1" hangingPunct="1"/>
            <a:r>
              <a:rPr lang="en-US" smtClean="0"/>
              <a:t>Everyone stands at one side of the room</a:t>
            </a:r>
          </a:p>
          <a:p>
            <a:pPr lvl="1" eaLnBrk="1" hangingPunct="1"/>
            <a:r>
              <a:rPr lang="en-US" smtClean="0"/>
              <a:t>Leader asks an either/or question</a:t>
            </a:r>
          </a:p>
          <a:p>
            <a:pPr lvl="1" eaLnBrk="1" hangingPunct="1"/>
            <a:r>
              <a:rPr lang="en-US" smtClean="0"/>
              <a:t>Participants move to the side of the line that matches their choice.</a:t>
            </a:r>
          </a:p>
          <a:p>
            <a:pPr eaLnBrk="1" hangingPunct="1"/>
            <a:r>
              <a:rPr lang="en-US" smtClean="0"/>
              <a:t>Let’s try it!!</a:t>
            </a:r>
          </a:p>
          <a:p>
            <a:pPr eaLnBrk="1" hangingPunct="1"/>
            <a:r>
              <a:rPr lang="en-US" smtClean="0"/>
              <a:t>Debrief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Ice Breaker Activity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School</a:t>
            </a:r>
          </a:p>
          <a:p>
            <a:pPr lvl="1" eaLnBrk="1" hangingPunct="1"/>
            <a:r>
              <a:rPr lang="en-US" smtClean="0"/>
              <a:t>Students in academies work on projects in teams. </a:t>
            </a:r>
          </a:p>
          <a:p>
            <a:pPr lvl="1" eaLnBrk="1" hangingPunct="1"/>
            <a:r>
              <a:rPr lang="en-US" smtClean="0"/>
              <a:t>Students who communicate clearly can do better in class (</a:t>
            </a:r>
            <a:r>
              <a:rPr lang="en-US" smtClean="0">
                <a:solidFill>
                  <a:srgbClr val="FF0000"/>
                </a:solidFill>
              </a:rPr>
              <a:t>Common Core Standards </a:t>
            </a:r>
            <a:r>
              <a:rPr lang="en-US" smtClean="0"/>
              <a:t>emphasize this skill)</a:t>
            </a:r>
          </a:p>
          <a:p>
            <a:pPr eaLnBrk="1" hangingPunct="1"/>
            <a:r>
              <a:rPr lang="en-US" smtClean="0"/>
              <a:t>In the work world</a:t>
            </a:r>
          </a:p>
          <a:p>
            <a:pPr lvl="1" eaLnBrk="1" hangingPunct="1"/>
            <a:r>
              <a:rPr lang="en-US" smtClean="0"/>
              <a:t>Most careers require the ability to work in a team</a:t>
            </a:r>
          </a:p>
          <a:p>
            <a:pPr lvl="1" eaLnBrk="1" hangingPunct="1"/>
            <a:r>
              <a:rPr lang="en-US" smtClean="0"/>
              <a:t>Most careers require the employee to clearly communicate with others (customers, bosses, co-workers)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Why improve teamwork and communication skills?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mtClean="0"/>
              <a:t>Student picks one buddy to be their “go-to” person. 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Student will be assigned a seat beside their EB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/>
              <a:t>Rules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smtClean="0"/>
              <a:t>Must pick new person each time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smtClean="0"/>
              <a:t>Both students must agree on the pick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smtClean="0"/>
              <a:t>Switches every month/chapter/project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smtClean="0"/>
              <a:t>If student leaves a blank, the teacher will assign</a:t>
            </a:r>
          </a:p>
          <a:p>
            <a:pPr lvl="1" eaLnBrk="1" hangingPunct="1">
              <a:buFont typeface="Arial" charset="0"/>
              <a:buChar char="–"/>
            </a:pPr>
            <a:r>
              <a:rPr lang="en-US" smtClean="0"/>
              <a:t>Teacher may group pairs to form teams</a:t>
            </a: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Elbow Buddies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smtClean="0"/>
              <a:t>Elbow Buddy Selections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My Name: _____________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Buddy #1: _____________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Buddy #2: _____________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Buddy #3: _____________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 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Buddy #4: _____________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Elbow Buddy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goal of the activities is to build the team feeling in your classroom and to improve the students’ communication skills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/>
              <a:t>Introduce the activity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Students may opt-out if they don’t feel comfortable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/>
              <a:t>Do Activity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Teacher should participate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/>
              <a:t>Debrief Activity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Some are competitive, some are cooperative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Need to be able to recognize the difference and work together</a:t>
            </a: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Activity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Group Dev. Stages</a:t>
            </a:r>
          </a:p>
        </p:txBody>
      </p:sp>
      <p:pic>
        <p:nvPicPr>
          <p:cNvPr id="16387" name="Picture 7" descr="https://encrypted-tbn2.gstatic.com/images?q=tbn:ANd9GcRaKXkk7Z3NJAGl_dmbvMPLnAr5Mzvffa4GhRAdAbGqKNjthhao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7446963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Personal Preference *</a:t>
            </a:r>
          </a:p>
          <a:p>
            <a:pPr eaLnBrk="1" hangingPunct="1"/>
            <a:r>
              <a:rPr lang="en-US" smtClean="0"/>
              <a:t>M&amp;M Activity (S)</a:t>
            </a:r>
          </a:p>
          <a:p>
            <a:pPr eaLnBrk="1" hangingPunct="1"/>
            <a:r>
              <a:rPr lang="en-US" smtClean="0"/>
              <a:t>Birthday List (NT)</a:t>
            </a:r>
          </a:p>
          <a:p>
            <a:pPr eaLnBrk="1" hangingPunct="1"/>
            <a:r>
              <a:rPr lang="en-US" smtClean="0"/>
              <a:t>Draw for Understanding (NT) (S) *</a:t>
            </a:r>
          </a:p>
          <a:p>
            <a:pPr eaLnBrk="1" hangingPunct="1"/>
            <a:r>
              <a:rPr lang="en-US" smtClean="0"/>
              <a:t>Name Duck Goose (T)</a:t>
            </a:r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Get to Know You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418</TotalTime>
  <Words>492</Words>
  <Application>Microsoft Office PowerPoint</Application>
  <PresentationFormat>On-screen Show (4:3)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Lucida Sans Unicode</vt:lpstr>
      <vt:lpstr>Wingdings 3</vt:lpstr>
      <vt:lpstr>Verdana</vt:lpstr>
      <vt:lpstr>Wingdings 2</vt:lpstr>
      <vt:lpstr>Calibri</vt:lpstr>
      <vt:lpstr>Concourse</vt:lpstr>
      <vt:lpstr>Building Communication and Teamwork Skills in Your Academy Classes</vt:lpstr>
      <vt:lpstr>Outline</vt:lpstr>
      <vt:lpstr>Ice Breaker Activity</vt:lpstr>
      <vt:lpstr>Why improve teamwork and communication skills?</vt:lpstr>
      <vt:lpstr>Elbow Buddies</vt:lpstr>
      <vt:lpstr>Elbow Buddy Form</vt:lpstr>
      <vt:lpstr>Activity Overview</vt:lpstr>
      <vt:lpstr>Group Dev. Stages</vt:lpstr>
      <vt:lpstr>Get to Know You Activities</vt:lpstr>
      <vt:lpstr>Communication Builders</vt:lpstr>
      <vt:lpstr>Competitive Team Activities</vt:lpstr>
      <vt:lpstr>Under Over Game</vt:lpstr>
      <vt:lpstr>Cooperative Team Activities</vt:lpstr>
      <vt:lpstr>Summary</vt:lpstr>
      <vt:lpstr>Questions?</vt:lpstr>
      <vt:lpstr>Credits</vt:lpstr>
      <vt:lpstr>Backup Activities</vt:lpstr>
    </vt:vector>
  </TitlesOfParts>
  <Company>Folsom Cordova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Student Communication and Teamwork</dc:title>
  <dc:creator>Administrator Policy Account</dc:creator>
  <cp:lastModifiedBy>Administrator Policy Account</cp:lastModifiedBy>
  <cp:revision>42</cp:revision>
  <dcterms:created xsi:type="dcterms:W3CDTF">2012-10-16T18:35:20Z</dcterms:created>
  <dcterms:modified xsi:type="dcterms:W3CDTF">2013-03-05T23:36:28Z</dcterms:modified>
</cp:coreProperties>
</file>