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92" r:id="rId2"/>
    <p:sldMasterId id="2147483776" r:id="rId3"/>
    <p:sldMasterId id="2147483800" r:id="rId4"/>
    <p:sldMasterId id="2147483812" r:id="rId5"/>
    <p:sldMasterId id="2147483824" r:id="rId6"/>
    <p:sldMasterId id="2147483836" r:id="rId7"/>
    <p:sldMasterId id="2147483848" r:id="rId8"/>
    <p:sldMasterId id="2147483872" r:id="rId9"/>
  </p:sldMasterIdLst>
  <p:notesMasterIdLst>
    <p:notesMasterId r:id="rId26"/>
  </p:notesMasterIdLst>
  <p:sldIdLst>
    <p:sldId id="263" r:id="rId10"/>
    <p:sldId id="330" r:id="rId11"/>
    <p:sldId id="323" r:id="rId12"/>
    <p:sldId id="332" r:id="rId13"/>
    <p:sldId id="333" r:id="rId14"/>
    <p:sldId id="334" r:id="rId15"/>
    <p:sldId id="335" r:id="rId16"/>
    <p:sldId id="337" r:id="rId17"/>
    <p:sldId id="339" r:id="rId18"/>
    <p:sldId id="340" r:id="rId19"/>
    <p:sldId id="341" r:id="rId20"/>
    <p:sldId id="342" r:id="rId21"/>
    <p:sldId id="343" r:id="rId22"/>
    <p:sldId id="344" r:id="rId23"/>
    <p:sldId id="345" r:id="rId24"/>
    <p:sldId id="31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ection>
        <p14:section name="David" id="{16378913-E5ED-4281-BAF5-F1F938CB0BED}">
          <p14:sldIdLst/>
        </p14:section>
        <p14:section name="Dan" id="{E2D565D1-BA5E-44E6-A40E-50A644912248}">
          <p14:sldIdLst>
            <p14:sldId id="263"/>
            <p14:sldId id="330"/>
            <p14:sldId id="323"/>
            <p14:sldId id="332"/>
            <p14:sldId id="333"/>
            <p14:sldId id="334"/>
            <p14:sldId id="335"/>
            <p14:sldId id="337"/>
            <p14:sldId id="339"/>
            <p14:sldId id="340"/>
            <p14:sldId id="341"/>
            <p14:sldId id="342"/>
            <p14:sldId id="343"/>
            <p14:sldId id="344"/>
            <p14:sldId id="345"/>
          </p14:sldIdLst>
        </p14:section>
        <p14:section name="Contact information" id="{2E16B512-814A-4DC1-A986-25475E10E0EF}">
          <p14:sldIdLst>
            <p14:sldId id="31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75FB6B"/>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2" autoAdjust="0"/>
  </p:normalViewPr>
  <p:slideViewPr>
    <p:cSldViewPr>
      <p:cViewPr>
        <p:scale>
          <a:sx n="95" d="100"/>
          <a:sy n="95" d="100"/>
        </p:scale>
        <p:origin x="-762" y="66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141672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hangingPunct="1"/>
            <a:fld id="{D325E978-7AC3-4E55-8125-FEA5A05268A4}" type="slidenum">
              <a:rPr lang="en-US" sz="1200" b="0">
                <a:solidFill>
                  <a:prstClr val="black"/>
                </a:solidFill>
                <a:latin typeface="Arial" charset="0"/>
              </a:rPr>
              <a:pPr eaLnBrk="1" hangingPunct="1"/>
              <a:t>6</a:t>
            </a:fld>
            <a:endParaRPr lang="en-US" sz="1200" b="0">
              <a:solidFill>
                <a:prstClr val="black"/>
              </a:solidFill>
              <a:latin typeface="Arial" charset="0"/>
            </a:endParaRPr>
          </a:p>
        </p:txBody>
      </p:sp>
      <p:sp>
        <p:nvSpPr>
          <p:cNvPr id="1761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r" eaLnBrk="1" fontAlgn="base" hangingPunct="1">
              <a:spcBef>
                <a:spcPct val="0"/>
              </a:spcBef>
              <a:spcAft>
                <a:spcPct val="0"/>
              </a:spcAft>
            </a:pPr>
            <a:fld id="{4005306D-08F3-4983-922E-38386816531D}" type="slidenum">
              <a:rPr lang="en-US" sz="1200" b="0" smtClean="0">
                <a:solidFill>
                  <a:prstClr val="black"/>
                </a:solidFill>
                <a:latin typeface="Arial" charset="0"/>
                <a:ea typeface="ＭＳ Ｐゴシック" charset="-128"/>
              </a:rPr>
              <a:pPr algn="r" eaLnBrk="1" fontAlgn="base" hangingPunct="1">
                <a:spcBef>
                  <a:spcPct val="0"/>
                </a:spcBef>
                <a:spcAft>
                  <a:spcPct val="0"/>
                </a:spcAft>
              </a:pPr>
              <a:t>6</a:t>
            </a:fld>
            <a:endParaRPr lang="en-US" sz="1200" b="0" smtClean="0">
              <a:solidFill>
                <a:prstClr val="black"/>
              </a:solidFill>
              <a:latin typeface="Arial" charset="0"/>
              <a:ea typeface="ＭＳ Ｐゴシック" charset="-128"/>
            </a:endParaRPr>
          </a:p>
        </p:txBody>
      </p:sp>
      <p:sp>
        <p:nvSpPr>
          <p:cNvPr id="176132" name="Rectangle 2"/>
          <p:cNvSpPr>
            <a:spLocks noGrp="1" noRot="1" noChangeAspect="1" noChangeArrowheads="1" noTextEdit="1"/>
          </p:cNvSpPr>
          <p:nvPr>
            <p:ph type="sldImg"/>
          </p:nvPr>
        </p:nvSpPr>
        <p:spPr>
          <a:xfrm>
            <a:off x="1144588" y="684213"/>
            <a:ext cx="4573587" cy="3430587"/>
          </a:xfrm>
          <a:ln/>
        </p:spPr>
      </p:sp>
      <p:sp>
        <p:nvSpPr>
          <p:cNvPr id="176133" name="Rectangle 3"/>
          <p:cNvSpPr>
            <a:spLocks noGrp="1" noChangeArrowheads="1"/>
          </p:cNvSpPr>
          <p:nvPr>
            <p:ph type="body" idx="1"/>
          </p:nvPr>
        </p:nvSpPr>
        <p:spPr>
          <a:xfrm>
            <a:off x="687388" y="4343400"/>
            <a:ext cx="5483225" cy="4116388"/>
          </a:xfrm>
          <a:noFill/>
        </p:spPr>
        <p:txBody>
          <a:bodyPr/>
          <a:lstStyle/>
          <a:p>
            <a:pPr eaLnBrk="1" hangingPunct="1"/>
            <a:r>
              <a:rPr lang="en-US" smtClean="0"/>
              <a:t>Click through the levels of Career Development K-16. </a:t>
            </a:r>
          </a:p>
          <a:p>
            <a:pPr eaLnBrk="1" hangingPunct="1"/>
            <a:endParaRPr lang="en-US" smtClean="0"/>
          </a:p>
          <a:p>
            <a:pPr eaLnBrk="1" hangingPunct="1"/>
            <a:r>
              <a:rPr lang="en-US" smtClean="0"/>
              <a:t>Talking Points: </a:t>
            </a:r>
          </a:p>
          <a:p>
            <a:pPr eaLnBrk="1" hangingPunct="1">
              <a:buFontTx/>
              <a:buChar char="•"/>
            </a:pPr>
            <a:r>
              <a:rPr lang="en-US" smtClean="0"/>
              <a:t> Based on California Department of Education State Plan for Career Development 2004.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hangingPunct="1"/>
            <a:fld id="{A85B5CEE-83AB-4D05-A4AB-FE4C3901099F}" type="slidenum">
              <a:rPr lang="en-US" sz="1200" b="0">
                <a:solidFill>
                  <a:srgbClr val="000000"/>
                </a:solidFill>
                <a:latin typeface="Arial" charset="0"/>
              </a:rPr>
              <a:pPr eaLnBrk="1" hangingPunct="1"/>
              <a:t>8</a:t>
            </a:fld>
            <a:endParaRPr lang="en-US" sz="1200" b="0">
              <a:solidFill>
                <a:srgbClr val="000000"/>
              </a:solidFill>
              <a:latin typeface="Arial"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r>
              <a:rPr lang="en-US" smtClean="0"/>
              <a:t>We have an obligation to broaden young people’s occupational knowledge beyond what they see on a daily basis.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925114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071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5328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9718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606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9062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6486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721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4356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503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8291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39036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51400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7462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67306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4157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49499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7137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90029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402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9775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69750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66195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82920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37700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1525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53213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668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5902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163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377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21330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48550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87066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33150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68093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2086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298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3/14/2013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00248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69133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54448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66929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53610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58669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7477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9037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36030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343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53721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625418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59975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403272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38675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827848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31408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49983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312172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289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3/14/2013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2441493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90758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5348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64348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36177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21336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900714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041776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1FD4BB-4F92-445B-8E7F-C867CADBB8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106215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5D39856-C0DD-4D6D-B4EC-4922BAF265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278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b="1">
                <a:latin typeface="Georgia" pitchFamily="18" charset="0"/>
              </a:defRPr>
            </a:lvl1pPr>
          </a:lstStyle>
          <a:p>
            <a:pPr>
              <a:defRPr/>
            </a:pPr>
            <a:fld id="{CF3168F7-ADD2-4623-B019-E1CB4F5104D0}" type="slidenum">
              <a:rPr lang="en-US"/>
              <a:pPr>
                <a:defRPr/>
              </a:pPr>
              <a:t>‹#›</a:t>
            </a:fld>
            <a:endParaRPr lang="en-US"/>
          </a:p>
        </p:txBody>
      </p:sp>
    </p:spTree>
    <p:extLst>
      <p:ext uri="{BB962C8B-B14F-4D97-AF65-F5344CB8AC3E}">
        <p14:creationId xmlns:p14="http://schemas.microsoft.com/office/powerpoint/2010/main" val="373910197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b="1">
                <a:latin typeface="Georgia" pitchFamily="18" charset="0"/>
              </a:defRPr>
            </a:lvl1pPr>
          </a:lstStyle>
          <a:p>
            <a:pPr>
              <a:defRPr/>
            </a:pPr>
            <a:fld id="{9B27F42A-AA36-4E1B-BB5A-0B82903971DB}" type="slidenum">
              <a:rPr lang="en-US"/>
              <a:pPr>
                <a:defRPr/>
              </a:pPr>
              <a:t>‹#›</a:t>
            </a:fld>
            <a:endParaRPr lang="en-US"/>
          </a:p>
        </p:txBody>
      </p:sp>
    </p:spTree>
    <p:extLst>
      <p:ext uri="{BB962C8B-B14F-4D97-AF65-F5344CB8AC3E}">
        <p14:creationId xmlns:p14="http://schemas.microsoft.com/office/powerpoint/2010/main" val="337330814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b="1">
                <a:latin typeface="Georgia" pitchFamily="18" charset="0"/>
              </a:defRPr>
            </a:lvl1pPr>
          </a:lstStyle>
          <a:p>
            <a:pPr>
              <a:defRPr/>
            </a:pPr>
            <a:fld id="{E58736E5-AB50-4B15-9C57-EE0561663FBA}" type="slidenum">
              <a:rPr lang="en-US"/>
              <a:pPr>
                <a:defRPr/>
              </a:pPr>
              <a:t>‹#›</a:t>
            </a:fld>
            <a:endParaRPr lang="en-US"/>
          </a:p>
        </p:txBody>
      </p:sp>
    </p:spTree>
    <p:extLst>
      <p:ext uri="{BB962C8B-B14F-4D97-AF65-F5344CB8AC3E}">
        <p14:creationId xmlns:p14="http://schemas.microsoft.com/office/powerpoint/2010/main" val="14310678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b="1">
                <a:latin typeface="Georgia" pitchFamily="18" charset="0"/>
              </a:defRPr>
            </a:lvl1pPr>
          </a:lstStyle>
          <a:p>
            <a:pPr>
              <a:defRPr/>
            </a:pPr>
            <a:fld id="{649980AA-4B4B-423C-8874-56E9A211EC24}" type="slidenum">
              <a:rPr lang="en-US"/>
              <a:pPr>
                <a:defRPr/>
              </a:pPr>
              <a:t>‹#›</a:t>
            </a:fld>
            <a:endParaRPr lang="en-US"/>
          </a:p>
        </p:txBody>
      </p:sp>
    </p:spTree>
    <p:extLst>
      <p:ext uri="{BB962C8B-B14F-4D97-AF65-F5344CB8AC3E}">
        <p14:creationId xmlns:p14="http://schemas.microsoft.com/office/powerpoint/2010/main" val="2938944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b="1">
                <a:latin typeface="Georgia" pitchFamily="18" charset="0"/>
              </a:defRPr>
            </a:lvl1pPr>
          </a:lstStyle>
          <a:p>
            <a:pPr>
              <a:defRPr/>
            </a:pPr>
            <a:fld id="{8A668759-78ED-493B-90A1-A8DCB3B2A169}" type="slidenum">
              <a:rPr lang="en-US"/>
              <a:pPr>
                <a:defRPr/>
              </a:pPr>
              <a:t>‹#›</a:t>
            </a:fld>
            <a:endParaRPr lang="en-US"/>
          </a:p>
        </p:txBody>
      </p:sp>
    </p:spTree>
    <p:extLst>
      <p:ext uri="{BB962C8B-B14F-4D97-AF65-F5344CB8AC3E}">
        <p14:creationId xmlns:p14="http://schemas.microsoft.com/office/powerpoint/2010/main" val="170752957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b="1">
                <a:latin typeface="Georgia" pitchFamily="18" charset="0"/>
              </a:defRPr>
            </a:lvl1pPr>
          </a:lstStyle>
          <a:p>
            <a:pPr>
              <a:defRPr/>
            </a:pPr>
            <a:fld id="{19F0A21A-67E9-485B-9F7A-C7DFB35A1185}" type="slidenum">
              <a:rPr lang="en-US"/>
              <a:pPr>
                <a:defRPr/>
              </a:pPr>
              <a:t>‹#›</a:t>
            </a:fld>
            <a:endParaRPr lang="en-US"/>
          </a:p>
        </p:txBody>
      </p:sp>
    </p:spTree>
    <p:extLst>
      <p:ext uri="{BB962C8B-B14F-4D97-AF65-F5344CB8AC3E}">
        <p14:creationId xmlns:p14="http://schemas.microsoft.com/office/powerpoint/2010/main" val="327929821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b="1">
                <a:latin typeface="Georgia" pitchFamily="18" charset="0"/>
              </a:defRPr>
            </a:lvl1pPr>
          </a:lstStyle>
          <a:p>
            <a:pPr>
              <a:defRPr/>
            </a:pPr>
            <a:fld id="{73163701-94FA-4FAA-8282-022B8995EC1E}" type="slidenum">
              <a:rPr lang="en-US"/>
              <a:pPr>
                <a:defRPr/>
              </a:pPr>
              <a:t>‹#›</a:t>
            </a:fld>
            <a:endParaRPr lang="en-US"/>
          </a:p>
        </p:txBody>
      </p:sp>
    </p:spTree>
    <p:extLst>
      <p:ext uri="{BB962C8B-B14F-4D97-AF65-F5344CB8AC3E}">
        <p14:creationId xmlns:p14="http://schemas.microsoft.com/office/powerpoint/2010/main" val="41167963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b="1">
                <a:latin typeface="Georgia" pitchFamily="18" charset="0"/>
              </a:defRPr>
            </a:lvl1pPr>
          </a:lstStyle>
          <a:p>
            <a:pPr>
              <a:defRPr/>
            </a:pPr>
            <a:fld id="{A9616D9E-574B-4BCA-96B9-48E147AD6F36}" type="slidenum">
              <a:rPr lang="en-US"/>
              <a:pPr>
                <a:defRPr/>
              </a:pPr>
              <a:t>‹#›</a:t>
            </a:fld>
            <a:endParaRPr lang="en-US"/>
          </a:p>
        </p:txBody>
      </p:sp>
    </p:spTree>
    <p:extLst>
      <p:ext uri="{BB962C8B-B14F-4D97-AF65-F5344CB8AC3E}">
        <p14:creationId xmlns:p14="http://schemas.microsoft.com/office/powerpoint/2010/main" val="338162635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b="1">
                <a:latin typeface="Georgia" pitchFamily="18" charset="0"/>
              </a:defRPr>
            </a:lvl1pPr>
          </a:lstStyle>
          <a:p>
            <a:pPr>
              <a:defRPr/>
            </a:pPr>
            <a:fld id="{40B0E1A4-801A-4406-9796-E343156D369C}" type="slidenum">
              <a:rPr lang="en-US"/>
              <a:pPr>
                <a:defRPr/>
              </a:pPr>
              <a:t>‹#›</a:t>
            </a:fld>
            <a:endParaRPr lang="en-US"/>
          </a:p>
        </p:txBody>
      </p:sp>
    </p:spTree>
    <p:extLst>
      <p:ext uri="{BB962C8B-B14F-4D97-AF65-F5344CB8AC3E}">
        <p14:creationId xmlns:p14="http://schemas.microsoft.com/office/powerpoint/2010/main" val="245756617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b="1">
                <a:latin typeface="Georgia" pitchFamily="18" charset="0"/>
              </a:defRPr>
            </a:lvl1pPr>
          </a:lstStyle>
          <a:p>
            <a:pPr>
              <a:defRPr/>
            </a:pPr>
            <a:fld id="{5DACA43F-17AE-4E84-9AE2-061D1C84BEE8}" type="slidenum">
              <a:rPr lang="en-US"/>
              <a:pPr>
                <a:defRPr/>
              </a:pPr>
              <a:t>‹#›</a:t>
            </a:fld>
            <a:endParaRPr lang="en-US"/>
          </a:p>
        </p:txBody>
      </p:sp>
    </p:spTree>
    <p:extLst>
      <p:ext uri="{BB962C8B-B14F-4D97-AF65-F5344CB8AC3E}">
        <p14:creationId xmlns:p14="http://schemas.microsoft.com/office/powerpoint/2010/main" val="391120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b="1">
                <a:latin typeface="Georgia" pitchFamily="18"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b="1">
                <a:latin typeface="Georgia" pitchFamily="18"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b="1">
                <a:latin typeface="Georgia" pitchFamily="18" charset="0"/>
              </a:defRPr>
            </a:lvl1pPr>
          </a:lstStyle>
          <a:p>
            <a:pPr>
              <a:defRPr/>
            </a:pPr>
            <a:fld id="{EAC35303-26B3-4AED-862F-4B169C68F9CB}" type="slidenum">
              <a:rPr lang="en-US"/>
              <a:pPr>
                <a:defRPr/>
              </a:pPr>
              <a:t>‹#›</a:t>
            </a:fld>
            <a:endParaRPr lang="en-US"/>
          </a:p>
        </p:txBody>
      </p:sp>
    </p:spTree>
    <p:extLst>
      <p:ext uri="{BB962C8B-B14F-4D97-AF65-F5344CB8AC3E}">
        <p14:creationId xmlns:p14="http://schemas.microsoft.com/office/powerpoint/2010/main" val="38032293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E0879-8642-4326-B4F4-13122D6D78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41162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25140-7C96-4C68-86CA-1DF721CABC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396647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0101E4-A1C5-419E-8EA8-36F9FB7EEA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4002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55CE92-1EA4-48CE-8B31-174AD7B72B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75997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37CC4A1-14C0-48AF-8EDA-7DAE748F4F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260371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68BA367-34ED-4215-B9FE-0F2282C95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1456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020E37A-639D-44CB-92BA-737C11662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438591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E0C25F-DBB1-4EE8-B65C-41674B14B6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915804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880C24-61BE-4EE9-979E-1FD974FE3D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05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2559380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553244455"/>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20852750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056072016"/>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01936005"/>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456658202"/>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Arial" charset="0"/>
              </a:defRPr>
            </a:lvl1pPr>
          </a:lstStyle>
          <a:p>
            <a:pPr fontAlgn="base">
              <a:spcBef>
                <a:spcPct val="0"/>
              </a:spcBef>
              <a:spcAft>
                <a:spcPct val="0"/>
              </a:spcAft>
              <a:defRPr/>
            </a:pPr>
            <a:fld id="{86626F24-34C7-4456-8E4B-7A538B61DD58}"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404348354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defRPr/>
            </a:pPr>
            <a:fld id="{BC8A6977-2AAA-4940-9ADA-06AD6CCAD59B}"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82175126"/>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hyperlink" Target="mailto:dmilitzer@cde.ca.gov" TargetMode="External"/><Relationship Id="rId7"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hyperlink" Target="mailto:rdedmond@gwu.edu" TargetMode="External"/><Relationship Id="rId4" Type="http://schemas.openxmlformats.org/officeDocument/2006/relationships/hyperlink" Target="mailto:dblake@sco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64.xml"/><Relationship Id="rId6" Type="http://schemas.openxmlformats.org/officeDocument/2006/relationships/image" Target="../media/image22.jpeg"/><Relationship Id="rId5" Type="http://schemas.openxmlformats.org/officeDocument/2006/relationships/image" Target="../media/image21.wmf"/><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a:xfrm>
            <a:off x="2971800" y="1447800"/>
            <a:ext cx="6096000" cy="3048000"/>
          </a:xfrm>
        </p:spPr>
        <p:txBody>
          <a:bodyPr>
            <a:noAutofit/>
          </a:bodyPr>
          <a:lstStyle/>
          <a:p>
            <a:pPr lvl="0">
              <a:spcBef>
                <a:spcPts val="0"/>
              </a:spcBef>
            </a:pPr>
            <a:r>
              <a:rPr lang="en-US" sz="4000" cap="none" dirty="0" smtClean="0">
                <a:solidFill>
                  <a:prstClr val="black">
                    <a:lumMod val="85000"/>
                    <a:lumOff val="15000"/>
                  </a:prstClr>
                </a:solidFill>
                <a:ea typeface="+mn-ea"/>
                <a:cs typeface="+mn-cs"/>
              </a:rPr>
              <a:t>Dan Blake</a:t>
            </a:r>
            <a:br>
              <a:rPr lang="en-US" sz="4000" cap="none" dirty="0" smtClean="0">
                <a:solidFill>
                  <a:prstClr val="black">
                    <a:lumMod val="85000"/>
                    <a:lumOff val="15000"/>
                  </a:prstClr>
                </a:solidFill>
                <a:ea typeface="+mn-ea"/>
                <a:cs typeface="+mn-cs"/>
              </a:rPr>
            </a:br>
            <a:r>
              <a:rPr lang="en-US" sz="2400" b="0" cap="none" dirty="0">
                <a:solidFill>
                  <a:srgbClr val="262626"/>
                </a:solidFill>
                <a:ea typeface="+mn-ea"/>
                <a:cs typeface="+mn-cs"/>
              </a:rPr>
              <a:t>Director, Innovation &amp; Partnerships</a:t>
            </a:r>
            <a:br>
              <a:rPr lang="en-US" sz="2400" b="0" cap="none" dirty="0">
                <a:solidFill>
                  <a:srgbClr val="262626"/>
                </a:solidFill>
                <a:ea typeface="+mn-ea"/>
                <a:cs typeface="+mn-cs"/>
              </a:rPr>
            </a:br>
            <a:r>
              <a:rPr lang="en-US" sz="2400" b="0" cap="none" dirty="0">
                <a:solidFill>
                  <a:srgbClr val="262626"/>
                </a:solidFill>
                <a:ea typeface="+mn-ea"/>
                <a:cs typeface="+mn-cs"/>
              </a:rPr>
              <a:t>Sonoma County Office of Education</a:t>
            </a:r>
            <a:br>
              <a:rPr lang="en-US" sz="2400" b="0" cap="none" dirty="0">
                <a:solidFill>
                  <a:srgbClr val="262626"/>
                </a:solidFill>
                <a:ea typeface="+mn-ea"/>
                <a:cs typeface="+mn-cs"/>
              </a:rPr>
            </a:br>
            <a:r>
              <a:rPr lang="en-US" sz="4000" cap="none" dirty="0" smtClean="0">
                <a:solidFill>
                  <a:prstClr val="black">
                    <a:lumMod val="85000"/>
                    <a:lumOff val="15000"/>
                  </a:prstClr>
                </a:solidFill>
                <a:ea typeface="+mn-ea"/>
                <a:cs typeface="+mn-cs"/>
              </a:rPr>
              <a:t/>
            </a:r>
            <a:br>
              <a:rPr lang="en-US" sz="4000" cap="none" dirty="0" smtClean="0">
                <a:solidFill>
                  <a:prstClr val="black">
                    <a:lumMod val="85000"/>
                    <a:lumOff val="15000"/>
                  </a:prstClr>
                </a:solidFill>
                <a:ea typeface="+mn-ea"/>
                <a:cs typeface="+mn-cs"/>
              </a:rPr>
            </a:br>
            <a:r>
              <a:rPr lang="en-US" sz="4000" cap="none" dirty="0" smtClean="0">
                <a:solidFill>
                  <a:prstClr val="black">
                    <a:lumMod val="85000"/>
                    <a:lumOff val="15000"/>
                  </a:prstClr>
                </a:solidFill>
                <a:ea typeface="+mn-ea"/>
                <a:cs typeface="+mn-cs"/>
              </a:rPr>
              <a:t>“Addressing the Issues”</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a:xfrm>
            <a:off x="76200" y="4572000"/>
            <a:ext cx="8534401" cy="1295400"/>
          </a:xfrm>
        </p:spPr>
        <p:txBody>
          <a:bodyPr>
            <a:noAutofit/>
          </a:bodyPr>
          <a:lstStyle/>
          <a:p>
            <a:pPr lvl="0">
              <a:spcBef>
                <a:spcPts val="0"/>
              </a:spcBef>
            </a:pPr>
            <a:r>
              <a:rPr lang="en-US" sz="1600" dirty="0"/>
              <a:t/>
            </a:r>
            <a:br>
              <a:rPr lang="en-US" sz="1600" dirty="0"/>
            </a:br>
            <a:endParaRPr lang="en-US" sz="16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r>
              <a:rPr lang="en-US" smtClean="0">
                <a:solidFill>
                  <a:schemeClr val="bg1"/>
                </a:solidFill>
                <a:latin typeface="Georgia" pitchFamily="18" charset="0"/>
              </a:rPr>
              <a:t>Program Goals &amp; Objectives</a:t>
            </a:r>
          </a:p>
        </p:txBody>
      </p:sp>
      <p:sp>
        <p:nvSpPr>
          <p:cNvPr id="162819" name="Rectangle 3"/>
          <p:cNvSpPr>
            <a:spLocks noGrp="1" noChangeArrowheads="1"/>
          </p:cNvSpPr>
          <p:nvPr>
            <p:ph type="body" idx="1"/>
          </p:nvPr>
        </p:nvSpPr>
        <p:spPr>
          <a:xfrm>
            <a:off x="381000" y="2362200"/>
            <a:ext cx="8229600" cy="2209800"/>
          </a:xfrm>
          <a:solidFill>
            <a:schemeClr val="bg1"/>
          </a:solidFill>
        </p:spPr>
        <p:txBody>
          <a:bodyPr/>
          <a:lstStyle/>
          <a:p>
            <a:pPr marL="1588" indent="-1588" algn="ctr" eaLnBrk="1" hangingPunct="1">
              <a:buFontTx/>
              <a:buNone/>
            </a:pPr>
            <a:r>
              <a:rPr lang="en-US" sz="4000" b="1" dirty="0" smtClean="0">
                <a:solidFill>
                  <a:srgbClr val="FFC000"/>
                </a:solidFill>
                <a:latin typeface="Georgia" pitchFamily="18" charset="0"/>
              </a:rPr>
              <a:t>Expand knowledge of high school and post-secondary education/training options</a:t>
            </a:r>
          </a:p>
        </p:txBody>
      </p:sp>
    </p:spTree>
    <p:extLst>
      <p:ext uri="{BB962C8B-B14F-4D97-AF65-F5344CB8AC3E}">
        <p14:creationId xmlns:p14="http://schemas.microsoft.com/office/powerpoint/2010/main" val="896832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r>
              <a:rPr lang="en-US" smtClean="0">
                <a:solidFill>
                  <a:schemeClr val="bg1"/>
                </a:solidFill>
                <a:latin typeface="Georgia" pitchFamily="18" charset="0"/>
              </a:rPr>
              <a:t>Program Goals &amp; Objectives</a:t>
            </a:r>
          </a:p>
        </p:txBody>
      </p:sp>
      <p:sp>
        <p:nvSpPr>
          <p:cNvPr id="163843" name="Rectangle 3"/>
          <p:cNvSpPr>
            <a:spLocks noGrp="1" noChangeArrowheads="1"/>
          </p:cNvSpPr>
          <p:nvPr>
            <p:ph type="body" idx="1"/>
          </p:nvPr>
        </p:nvSpPr>
        <p:spPr>
          <a:xfrm>
            <a:off x="457200" y="2741613"/>
            <a:ext cx="8229600" cy="3049587"/>
          </a:xfrm>
          <a:solidFill>
            <a:schemeClr val="bg1"/>
          </a:solidFill>
        </p:spPr>
        <p:txBody>
          <a:bodyPr/>
          <a:lstStyle/>
          <a:p>
            <a:pPr algn="ctr" eaLnBrk="1" hangingPunct="1">
              <a:lnSpc>
                <a:spcPct val="90000"/>
              </a:lnSpc>
              <a:buFontTx/>
              <a:buNone/>
            </a:pPr>
            <a:r>
              <a:rPr lang="en-US" sz="4400" b="1" dirty="0" smtClean="0">
                <a:solidFill>
                  <a:srgbClr val="FFC000"/>
                </a:solidFill>
                <a:latin typeface="Georgia" pitchFamily="18" charset="0"/>
              </a:rPr>
              <a:t>Increase perception of </a:t>
            </a:r>
          </a:p>
          <a:p>
            <a:pPr algn="ctr" eaLnBrk="1" hangingPunct="1">
              <a:lnSpc>
                <a:spcPct val="90000"/>
              </a:lnSpc>
              <a:buFontTx/>
              <a:buNone/>
            </a:pPr>
            <a:r>
              <a:rPr lang="en-US" sz="4400" b="1" dirty="0" smtClean="0">
                <a:solidFill>
                  <a:srgbClr val="FFC000"/>
                </a:solidFill>
                <a:latin typeface="Georgia" pitchFamily="18" charset="0"/>
              </a:rPr>
              <a:t>post-secondary relevance</a:t>
            </a:r>
          </a:p>
          <a:p>
            <a:pPr algn="ctr" eaLnBrk="1" hangingPunct="1">
              <a:lnSpc>
                <a:spcPct val="90000"/>
              </a:lnSpc>
              <a:buFontTx/>
              <a:buNone/>
            </a:pPr>
            <a:endParaRPr lang="en-US" sz="1200" dirty="0" smtClean="0">
              <a:solidFill>
                <a:srgbClr val="FFC000"/>
              </a:solidFill>
              <a:latin typeface="Georgia" pitchFamily="18" charset="0"/>
            </a:endParaRPr>
          </a:p>
          <a:p>
            <a:pPr algn="ctr" eaLnBrk="1" hangingPunct="1">
              <a:lnSpc>
                <a:spcPct val="90000"/>
              </a:lnSpc>
              <a:buFontTx/>
              <a:buNone/>
            </a:pPr>
            <a:r>
              <a:rPr lang="en-US" sz="4400" dirty="0" smtClean="0">
                <a:solidFill>
                  <a:srgbClr val="FFC000"/>
                </a:solidFill>
                <a:latin typeface="Georgia" pitchFamily="18" charset="0"/>
              </a:rPr>
              <a:t>(stress the importance of</a:t>
            </a:r>
          </a:p>
          <a:p>
            <a:pPr algn="ctr" eaLnBrk="1" hangingPunct="1">
              <a:lnSpc>
                <a:spcPct val="90000"/>
              </a:lnSpc>
              <a:buFontTx/>
              <a:buNone/>
            </a:pPr>
            <a:r>
              <a:rPr lang="en-US" sz="4400" dirty="0" smtClean="0">
                <a:solidFill>
                  <a:srgbClr val="FFC000"/>
                </a:solidFill>
                <a:latin typeface="Georgia" pitchFamily="18" charset="0"/>
              </a:rPr>
              <a:t>educational attainment)</a:t>
            </a:r>
          </a:p>
        </p:txBody>
      </p:sp>
    </p:spTree>
    <p:extLst>
      <p:ext uri="{BB962C8B-B14F-4D97-AF65-F5344CB8AC3E}">
        <p14:creationId xmlns:p14="http://schemas.microsoft.com/office/powerpoint/2010/main" val="3794298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r>
              <a:rPr lang="en-US" smtClean="0">
                <a:solidFill>
                  <a:schemeClr val="bg1"/>
                </a:solidFill>
                <a:latin typeface="Georgia" pitchFamily="18" charset="0"/>
              </a:rPr>
              <a:t>Program Goals &amp; Objectives</a:t>
            </a:r>
          </a:p>
        </p:txBody>
      </p:sp>
      <p:sp>
        <p:nvSpPr>
          <p:cNvPr id="164867" name="Rectangle 3"/>
          <p:cNvSpPr>
            <a:spLocks noGrp="1" noChangeArrowheads="1"/>
          </p:cNvSpPr>
          <p:nvPr>
            <p:ph type="body" idx="1"/>
          </p:nvPr>
        </p:nvSpPr>
        <p:spPr>
          <a:xfrm>
            <a:off x="457200" y="2589213"/>
            <a:ext cx="8382000" cy="1906587"/>
          </a:xfrm>
          <a:solidFill>
            <a:schemeClr val="bg1"/>
          </a:solidFill>
        </p:spPr>
        <p:txBody>
          <a:bodyPr/>
          <a:lstStyle/>
          <a:p>
            <a:pPr marL="1588" indent="-1588" algn="ctr" eaLnBrk="1" hangingPunct="1">
              <a:buFontTx/>
              <a:buNone/>
            </a:pPr>
            <a:r>
              <a:rPr lang="en-US" sz="4000" b="1" dirty="0" smtClean="0">
                <a:solidFill>
                  <a:srgbClr val="FFC000"/>
                </a:solidFill>
                <a:latin typeface="Georgia" pitchFamily="18" charset="0"/>
              </a:rPr>
              <a:t>Increase understanding of career goals, interests, and aspirations</a:t>
            </a:r>
          </a:p>
        </p:txBody>
      </p:sp>
    </p:spTree>
    <p:extLst>
      <p:ext uri="{BB962C8B-B14F-4D97-AF65-F5344CB8AC3E}">
        <p14:creationId xmlns:p14="http://schemas.microsoft.com/office/powerpoint/2010/main" val="2165542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r>
              <a:rPr lang="en-US" smtClean="0">
                <a:solidFill>
                  <a:schemeClr val="bg1"/>
                </a:solidFill>
                <a:latin typeface="Georgia" pitchFamily="18" charset="0"/>
              </a:rPr>
              <a:t>Program Goals &amp; Objectives</a:t>
            </a:r>
          </a:p>
        </p:txBody>
      </p:sp>
      <p:sp>
        <p:nvSpPr>
          <p:cNvPr id="165891" name="Rectangle 3"/>
          <p:cNvSpPr>
            <a:spLocks noGrp="1" noChangeArrowheads="1"/>
          </p:cNvSpPr>
          <p:nvPr>
            <p:ph type="body" idx="1"/>
          </p:nvPr>
        </p:nvSpPr>
        <p:spPr>
          <a:xfrm>
            <a:off x="304800" y="1752600"/>
            <a:ext cx="8610600" cy="4373563"/>
          </a:xfrm>
          <a:solidFill>
            <a:schemeClr val="bg1"/>
          </a:solidFill>
        </p:spPr>
        <p:txBody>
          <a:bodyPr/>
          <a:lstStyle/>
          <a:p>
            <a:pPr algn="ctr" eaLnBrk="1" hangingPunct="1">
              <a:buFontTx/>
              <a:buNone/>
            </a:pPr>
            <a:r>
              <a:rPr lang="en-US" sz="4000" b="1" dirty="0" smtClean="0">
                <a:solidFill>
                  <a:srgbClr val="FFC000"/>
                </a:solidFill>
                <a:latin typeface="Georgia" pitchFamily="18" charset="0"/>
              </a:rPr>
              <a:t>Increase the number of students who develop integrated academic/career development plans, including course sequences that are consistent with career pathway options</a:t>
            </a:r>
          </a:p>
        </p:txBody>
      </p:sp>
    </p:spTree>
    <p:extLst>
      <p:ext uri="{BB962C8B-B14F-4D97-AF65-F5344CB8AC3E}">
        <p14:creationId xmlns:p14="http://schemas.microsoft.com/office/powerpoint/2010/main" val="1617653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lang="en-US" smtClean="0">
                <a:solidFill>
                  <a:schemeClr val="bg1"/>
                </a:solidFill>
                <a:latin typeface="Georgia" pitchFamily="18" charset="0"/>
              </a:rPr>
              <a:t>Program Goals &amp; Objectives</a:t>
            </a:r>
          </a:p>
        </p:txBody>
      </p:sp>
      <p:sp>
        <p:nvSpPr>
          <p:cNvPr id="166915" name="Rectangle 3"/>
          <p:cNvSpPr>
            <a:spLocks noGrp="1" noChangeArrowheads="1"/>
          </p:cNvSpPr>
          <p:nvPr>
            <p:ph type="body" idx="1"/>
          </p:nvPr>
        </p:nvSpPr>
        <p:spPr>
          <a:xfrm>
            <a:off x="457200" y="2436813"/>
            <a:ext cx="8229600" cy="3125787"/>
          </a:xfrm>
          <a:solidFill>
            <a:schemeClr val="bg1"/>
          </a:solidFill>
        </p:spPr>
        <p:txBody>
          <a:bodyPr/>
          <a:lstStyle/>
          <a:p>
            <a:pPr marL="1588" indent="-1588" algn="ctr" eaLnBrk="1" hangingPunct="1">
              <a:lnSpc>
                <a:spcPct val="90000"/>
              </a:lnSpc>
              <a:buFontTx/>
              <a:buNone/>
            </a:pPr>
            <a:r>
              <a:rPr lang="en-US" sz="4000" b="1" dirty="0" smtClean="0">
                <a:solidFill>
                  <a:srgbClr val="FFC000"/>
                </a:solidFill>
                <a:latin typeface="Georgia" pitchFamily="18" charset="0"/>
              </a:rPr>
              <a:t>Increase awareness of middle school staffs &amp; parents regarding career development resources and educational options</a:t>
            </a:r>
          </a:p>
        </p:txBody>
      </p:sp>
    </p:spTree>
    <p:extLst>
      <p:ext uri="{BB962C8B-B14F-4D97-AF65-F5344CB8AC3E}">
        <p14:creationId xmlns:p14="http://schemas.microsoft.com/office/powerpoint/2010/main" val="4191492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Box 1"/>
          <p:cNvSpPr txBox="1">
            <a:spLocks noChangeArrowheads="1"/>
          </p:cNvSpPr>
          <p:nvPr/>
        </p:nvSpPr>
        <p:spPr bwMode="auto">
          <a:xfrm>
            <a:off x="0" y="609600"/>
            <a:ext cx="9144000" cy="5262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0"/>
              </a:spcBef>
              <a:spcAft>
                <a:spcPct val="0"/>
              </a:spcAft>
            </a:pPr>
            <a:r>
              <a:rPr lang="en-US" smtClean="0">
                <a:solidFill>
                  <a:srgbClr val="FFFFFF"/>
                </a:solidFill>
              </a:rPr>
              <a:t>Resources &amp; Strategies:</a:t>
            </a:r>
          </a:p>
          <a:p>
            <a:pPr algn="ctr" eaLnBrk="1" fontAlgn="base" hangingPunct="1">
              <a:spcBef>
                <a:spcPct val="0"/>
              </a:spcBef>
              <a:spcAft>
                <a:spcPct val="0"/>
              </a:spcAft>
            </a:pPr>
            <a:endParaRPr lang="en-US" sz="800" smtClean="0">
              <a:solidFill>
                <a:srgbClr val="FFFFFF"/>
              </a:solidFill>
            </a:endParaRPr>
          </a:p>
          <a:p>
            <a:pPr algn="ctr" eaLnBrk="1" fontAlgn="base" hangingPunct="1">
              <a:spcBef>
                <a:spcPct val="0"/>
              </a:spcBef>
              <a:spcAft>
                <a:spcPct val="0"/>
              </a:spcAft>
            </a:pPr>
            <a:r>
              <a:rPr lang="en-US" sz="3200" smtClean="0">
                <a:solidFill>
                  <a:srgbClr val="FFFFFF"/>
                </a:solidFill>
              </a:rPr>
              <a:t>Career Exploration Site Coordinator</a:t>
            </a:r>
          </a:p>
          <a:p>
            <a:pPr algn="ctr" eaLnBrk="1" fontAlgn="base" hangingPunct="1">
              <a:spcBef>
                <a:spcPct val="0"/>
              </a:spcBef>
              <a:spcAft>
                <a:spcPct val="0"/>
              </a:spcAft>
            </a:pPr>
            <a:r>
              <a:rPr lang="en-US" sz="3200" smtClean="0">
                <a:solidFill>
                  <a:srgbClr val="FFFFFF"/>
                </a:solidFill>
              </a:rPr>
              <a:t>Step-Up Classes</a:t>
            </a:r>
          </a:p>
          <a:p>
            <a:pPr algn="ctr" eaLnBrk="1" fontAlgn="base" hangingPunct="1">
              <a:spcBef>
                <a:spcPct val="0"/>
              </a:spcBef>
              <a:spcAft>
                <a:spcPct val="0"/>
              </a:spcAft>
            </a:pPr>
            <a:r>
              <a:rPr lang="en-US" sz="3200" smtClean="0">
                <a:solidFill>
                  <a:srgbClr val="FFFFFF"/>
                </a:solidFill>
              </a:rPr>
              <a:t>The Real Game CA (fee-based curriculum)</a:t>
            </a:r>
          </a:p>
          <a:p>
            <a:pPr algn="ctr" eaLnBrk="1" fontAlgn="base" hangingPunct="1">
              <a:spcBef>
                <a:spcPct val="0"/>
              </a:spcBef>
              <a:spcAft>
                <a:spcPct val="0"/>
              </a:spcAft>
            </a:pPr>
            <a:r>
              <a:rPr lang="en-US" sz="3200" smtClean="0">
                <a:solidFill>
                  <a:srgbClr val="FFFFFF"/>
                </a:solidFill>
              </a:rPr>
              <a:t>Kuder Navigator (fee-based website)</a:t>
            </a:r>
          </a:p>
          <a:p>
            <a:pPr algn="ctr" eaLnBrk="1" fontAlgn="base" hangingPunct="1">
              <a:spcBef>
                <a:spcPct val="0"/>
              </a:spcBef>
              <a:spcAft>
                <a:spcPct val="0"/>
              </a:spcAft>
            </a:pPr>
            <a:r>
              <a:rPr lang="en-US" sz="3200" smtClean="0">
                <a:solidFill>
                  <a:srgbClr val="FFFFFF"/>
                </a:solidFill>
              </a:rPr>
              <a:t>Jobs Made Real (free website)</a:t>
            </a:r>
          </a:p>
          <a:p>
            <a:pPr algn="ctr" eaLnBrk="1" fontAlgn="base" hangingPunct="1">
              <a:spcBef>
                <a:spcPct val="0"/>
              </a:spcBef>
              <a:spcAft>
                <a:spcPct val="0"/>
              </a:spcAft>
            </a:pPr>
            <a:r>
              <a:rPr lang="en-US" sz="3200" smtClean="0">
                <a:solidFill>
                  <a:srgbClr val="FFFFFF"/>
                </a:solidFill>
              </a:rPr>
              <a:t>California Career Center (free website)</a:t>
            </a:r>
          </a:p>
          <a:p>
            <a:pPr algn="ctr" eaLnBrk="1" fontAlgn="base" hangingPunct="1">
              <a:spcBef>
                <a:spcPct val="0"/>
              </a:spcBef>
              <a:spcAft>
                <a:spcPct val="0"/>
              </a:spcAft>
            </a:pPr>
            <a:r>
              <a:rPr lang="en-US" sz="3200" smtClean="0">
                <a:solidFill>
                  <a:srgbClr val="FFFFFF"/>
                </a:solidFill>
              </a:rPr>
              <a:t>Math in CTE</a:t>
            </a:r>
          </a:p>
          <a:p>
            <a:pPr algn="ctr" eaLnBrk="1" fontAlgn="base" hangingPunct="1">
              <a:spcBef>
                <a:spcPct val="0"/>
              </a:spcBef>
              <a:spcAft>
                <a:spcPct val="0"/>
              </a:spcAft>
            </a:pPr>
            <a:r>
              <a:rPr lang="en-US" sz="3200" smtClean="0">
                <a:solidFill>
                  <a:srgbClr val="FFFFFF"/>
                </a:solidFill>
              </a:rPr>
              <a:t>CTE Fund</a:t>
            </a:r>
          </a:p>
          <a:p>
            <a:pPr algn="ctr" eaLnBrk="1" fontAlgn="base" hangingPunct="1">
              <a:spcBef>
                <a:spcPct val="0"/>
              </a:spcBef>
              <a:spcAft>
                <a:spcPct val="0"/>
              </a:spcAft>
            </a:pPr>
            <a:r>
              <a:rPr lang="en-US" sz="3200" smtClean="0">
                <a:solidFill>
                  <a:srgbClr val="FFFFFF"/>
                </a:solidFill>
              </a:rPr>
              <a:t>Cradle to Career</a:t>
            </a:r>
          </a:p>
        </p:txBody>
      </p:sp>
    </p:spTree>
    <p:extLst>
      <p:ext uri="{BB962C8B-B14F-4D97-AF65-F5344CB8AC3E}">
        <p14:creationId xmlns:p14="http://schemas.microsoft.com/office/powerpoint/2010/main" val="4276254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341356" y="914400"/>
            <a:ext cx="5650243" cy="4953000"/>
          </a:xfrm>
          <a:prstGeom prst="rect">
            <a:avLst/>
          </a:prstGeom>
          <a:noFill/>
        </p:spPr>
        <p:txBody>
          <a:bodyPr wrap="square" rtlCol="0">
            <a:normAutofit lnSpcReduction="10000"/>
          </a:bodyPr>
          <a:lstStyle/>
          <a:p>
            <a:r>
              <a:rPr lang="en-US" sz="3600" b="1" dirty="0"/>
              <a:t>David </a:t>
            </a:r>
            <a:r>
              <a:rPr lang="en-US" sz="3600" b="1" dirty="0" err="1"/>
              <a:t>Militzer</a:t>
            </a:r>
            <a:r>
              <a:rPr lang="en-US" sz="3600" b="1" dirty="0"/>
              <a:t>, </a:t>
            </a:r>
          </a:p>
          <a:p>
            <a:r>
              <a:rPr lang="en-US" sz="2400" dirty="0"/>
              <a:t>Education Program Consultant</a:t>
            </a:r>
          </a:p>
          <a:p>
            <a:r>
              <a:rPr lang="en-US" sz="2400" dirty="0"/>
              <a:t>California Department of </a:t>
            </a:r>
            <a:r>
              <a:rPr lang="en-US" sz="2400" dirty="0" smtClean="0"/>
              <a:t>Education</a:t>
            </a:r>
          </a:p>
          <a:p>
            <a:r>
              <a:rPr lang="en-US" sz="2400" dirty="0" smtClean="0">
                <a:hlinkClick r:id="rId3"/>
              </a:rPr>
              <a:t>dmilitzer@cde.ca.gov</a:t>
            </a:r>
            <a:r>
              <a:rPr lang="en-US" sz="2400" dirty="0" smtClean="0"/>
              <a:t> (or) </a:t>
            </a:r>
            <a:r>
              <a:rPr lang="en-US" sz="2400" b="1" dirty="0" smtClean="0">
                <a:solidFill>
                  <a:schemeClr val="accent1"/>
                </a:solidFill>
              </a:rPr>
              <a:t>916-323-5146</a:t>
            </a:r>
          </a:p>
          <a:p>
            <a:endParaRPr lang="en-US" sz="1200" dirty="0"/>
          </a:p>
          <a:p>
            <a:r>
              <a:rPr lang="en-US" sz="3600" b="1" dirty="0"/>
              <a:t>Dan Blake</a:t>
            </a:r>
          </a:p>
          <a:p>
            <a:r>
              <a:rPr lang="en-US" sz="2400" dirty="0"/>
              <a:t>Director, Innovation &amp; Partnerships</a:t>
            </a:r>
          </a:p>
          <a:p>
            <a:r>
              <a:rPr lang="en-US" sz="2400" dirty="0"/>
              <a:t>Sonoma County Office of </a:t>
            </a:r>
            <a:r>
              <a:rPr lang="en-US" sz="2400" dirty="0" smtClean="0"/>
              <a:t>Education</a:t>
            </a:r>
          </a:p>
          <a:p>
            <a:r>
              <a:rPr lang="en-US" sz="2400" dirty="0" smtClean="0">
                <a:hlinkClick r:id="rId4"/>
              </a:rPr>
              <a:t>dblake@scoe.org</a:t>
            </a:r>
            <a:r>
              <a:rPr lang="en-US" sz="2400" dirty="0" smtClean="0"/>
              <a:t> (or) </a:t>
            </a:r>
            <a:r>
              <a:rPr lang="en-US" sz="2400" b="1" dirty="0" smtClean="0">
                <a:solidFill>
                  <a:schemeClr val="accent1"/>
                </a:solidFill>
              </a:rPr>
              <a:t>707-524-2780</a:t>
            </a:r>
          </a:p>
          <a:p>
            <a:endParaRPr lang="en-US" sz="1300" dirty="0"/>
          </a:p>
          <a:p>
            <a:r>
              <a:rPr lang="en-US" sz="3600" b="1" dirty="0"/>
              <a:t>Rebecca </a:t>
            </a:r>
            <a:r>
              <a:rPr lang="en-US" sz="3600" b="1" dirty="0" err="1"/>
              <a:t>Dedmond</a:t>
            </a:r>
            <a:r>
              <a:rPr lang="en-US" sz="3600" b="1" dirty="0"/>
              <a:t>, Ph.D.</a:t>
            </a:r>
          </a:p>
          <a:p>
            <a:r>
              <a:rPr lang="en-US" sz="2400" dirty="0"/>
              <a:t>Director, </a:t>
            </a:r>
            <a:r>
              <a:rPr lang="en-US" sz="2400" dirty="0" smtClean="0"/>
              <a:t>The </a:t>
            </a:r>
            <a:r>
              <a:rPr lang="en-US" sz="2400" dirty="0"/>
              <a:t>Transition Initiative</a:t>
            </a:r>
          </a:p>
          <a:p>
            <a:r>
              <a:rPr lang="en-US" sz="2400" dirty="0"/>
              <a:t>George Washington </a:t>
            </a:r>
            <a:r>
              <a:rPr lang="en-US" sz="2400" dirty="0" smtClean="0"/>
              <a:t>University</a:t>
            </a:r>
          </a:p>
          <a:p>
            <a:r>
              <a:rPr lang="en-US" sz="2400" dirty="0" smtClean="0">
                <a:hlinkClick r:id="rId5"/>
              </a:rPr>
              <a:t>rdedmond@gwu.edu</a:t>
            </a:r>
            <a:r>
              <a:rPr lang="en-US" sz="2400" dirty="0"/>
              <a:t> (or) </a:t>
            </a:r>
            <a:r>
              <a:rPr lang="en-US" sz="2400" b="1" dirty="0">
                <a:solidFill>
                  <a:schemeClr val="accent1"/>
                </a:solidFill>
              </a:rPr>
              <a:t>703-549-6935</a:t>
            </a:r>
          </a:p>
        </p:txBody>
      </p:sp>
      <p:sp>
        <p:nvSpPr>
          <p:cNvPr id="9" name="Title 8"/>
          <p:cNvSpPr>
            <a:spLocks noGrp="1"/>
          </p:cNvSpPr>
          <p:nvPr>
            <p:ph type="title"/>
          </p:nvPr>
        </p:nvSpPr>
        <p:spPr/>
        <p:txBody>
          <a:bodyPr>
            <a:noAutofit/>
          </a:bodyPr>
          <a:lstStyle/>
          <a:p>
            <a:pPr lvl="0">
              <a:spcBef>
                <a:spcPts val="0"/>
              </a:spcBef>
            </a:pPr>
            <a:r>
              <a:rPr lang="en-US" sz="4000" b="1" i="1" dirty="0" smtClean="0">
                <a:solidFill>
                  <a:schemeClr val="tx1"/>
                </a:solidFill>
                <a:latin typeface="+mn-lt"/>
                <a:ea typeface="+mn-ea"/>
                <a:cs typeface="+mn-cs"/>
              </a:rPr>
              <a:t>Contact information…</a:t>
            </a:r>
            <a:endParaRPr lang="en-US" sz="4000" i="1" dirty="0">
              <a:solidFill>
                <a:schemeClr val="accent1"/>
              </a:solidFill>
              <a:latin typeface="+mn-lt"/>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4378" y="914400"/>
            <a:ext cx="17526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52400" y="2971329"/>
            <a:ext cx="3036556" cy="839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4828" y="4419600"/>
            <a:ext cx="2171700" cy="1058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382118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02" name="Text Box 5"/>
          <p:cNvSpPr txBox="1">
            <a:spLocks noChangeArrowheads="1"/>
          </p:cNvSpPr>
          <p:nvPr/>
        </p:nvSpPr>
        <p:spPr bwMode="auto">
          <a:xfrm>
            <a:off x="0" y="1295400"/>
            <a:ext cx="9144000" cy="292387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50000"/>
              </a:spcBef>
              <a:spcAft>
                <a:spcPct val="0"/>
              </a:spcAft>
            </a:pPr>
            <a:r>
              <a:rPr lang="en-US" sz="4600" dirty="0" smtClean="0">
                <a:solidFill>
                  <a:srgbClr val="000000"/>
                </a:solidFill>
              </a:rPr>
              <a:t>Today’s teens and young adults are persistently disconnected from both education AND employment</a:t>
            </a:r>
          </a:p>
        </p:txBody>
      </p:sp>
    </p:spTree>
    <p:extLst>
      <p:ext uri="{BB962C8B-B14F-4D97-AF65-F5344CB8AC3E}">
        <p14:creationId xmlns:p14="http://schemas.microsoft.com/office/powerpoint/2010/main" val="675399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6194" name="Text Box 4"/>
          <p:cNvSpPr txBox="1">
            <a:spLocks noChangeArrowheads="1"/>
          </p:cNvSpPr>
          <p:nvPr/>
        </p:nvSpPr>
        <p:spPr bwMode="auto">
          <a:xfrm>
            <a:off x="0" y="228600"/>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mtClean="0">
                <a:solidFill>
                  <a:srgbClr val="FFFFFF"/>
                </a:solidFill>
              </a:rPr>
              <a:t>Today’s workplace emphasizes…</a:t>
            </a:r>
          </a:p>
        </p:txBody>
      </p:sp>
      <p:sp>
        <p:nvSpPr>
          <p:cNvPr id="74757" name="Text Box 5"/>
          <p:cNvSpPr txBox="1">
            <a:spLocks noChangeArrowheads="1"/>
          </p:cNvSpPr>
          <p:nvPr/>
        </p:nvSpPr>
        <p:spPr bwMode="auto">
          <a:xfrm>
            <a:off x="152400" y="1676400"/>
            <a:ext cx="3657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defRPr/>
            </a:pPr>
            <a:r>
              <a:rPr lang="en-US" sz="3200" dirty="0" smtClean="0">
                <a:solidFill>
                  <a:srgbClr val="66CCFF"/>
                </a:solidFill>
              </a:rPr>
              <a:t>Critical thinking</a:t>
            </a:r>
          </a:p>
        </p:txBody>
      </p:sp>
      <p:sp>
        <p:nvSpPr>
          <p:cNvPr id="74758" name="Text Box 6"/>
          <p:cNvSpPr txBox="1">
            <a:spLocks noChangeArrowheads="1"/>
          </p:cNvSpPr>
          <p:nvPr/>
        </p:nvSpPr>
        <p:spPr bwMode="auto">
          <a:xfrm>
            <a:off x="5791200" y="5029200"/>
            <a:ext cx="312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defRPr/>
            </a:pPr>
            <a:r>
              <a:rPr lang="en-US" sz="3200" dirty="0" smtClean="0">
                <a:solidFill>
                  <a:srgbClr val="66CCFF"/>
                </a:solidFill>
              </a:rPr>
              <a:t>Collaboration</a:t>
            </a:r>
          </a:p>
        </p:txBody>
      </p:sp>
      <p:sp>
        <p:nvSpPr>
          <p:cNvPr id="74759" name="Text Box 7"/>
          <p:cNvSpPr txBox="1">
            <a:spLocks noChangeArrowheads="1"/>
          </p:cNvSpPr>
          <p:nvPr/>
        </p:nvSpPr>
        <p:spPr bwMode="auto">
          <a:xfrm>
            <a:off x="4267200" y="3048000"/>
            <a:ext cx="472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3200" dirty="0" smtClean="0">
                <a:solidFill>
                  <a:srgbClr val="FFC000"/>
                </a:solidFill>
              </a:rPr>
              <a:t>Agility &amp; adaptability</a:t>
            </a:r>
          </a:p>
        </p:txBody>
      </p:sp>
      <p:sp>
        <p:nvSpPr>
          <p:cNvPr id="74760" name="Text Box 8"/>
          <p:cNvSpPr txBox="1">
            <a:spLocks noChangeArrowheads="1"/>
          </p:cNvSpPr>
          <p:nvPr/>
        </p:nvSpPr>
        <p:spPr bwMode="auto">
          <a:xfrm>
            <a:off x="914400" y="3733800"/>
            <a:ext cx="678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3200" dirty="0" smtClean="0">
                <a:solidFill>
                  <a:srgbClr val="FFC000"/>
                </a:solidFill>
              </a:rPr>
              <a:t>Initiative &amp; entrepreneurialism</a:t>
            </a:r>
          </a:p>
        </p:txBody>
      </p:sp>
      <p:sp>
        <p:nvSpPr>
          <p:cNvPr id="74761" name="Text Box 9"/>
          <p:cNvSpPr txBox="1">
            <a:spLocks noChangeArrowheads="1"/>
          </p:cNvSpPr>
          <p:nvPr/>
        </p:nvSpPr>
        <p:spPr bwMode="auto">
          <a:xfrm>
            <a:off x="3581400" y="1066800"/>
            <a:ext cx="556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defRPr/>
            </a:pPr>
            <a:r>
              <a:rPr lang="en-US" sz="3200" dirty="0" smtClean="0">
                <a:solidFill>
                  <a:srgbClr val="FFC000"/>
                </a:solidFill>
              </a:rPr>
              <a:t>Effective</a:t>
            </a:r>
            <a:r>
              <a:rPr lang="en-US" sz="3200" dirty="0" smtClean="0">
                <a:solidFill>
                  <a:srgbClr val="FF0000"/>
                </a:solidFill>
              </a:rPr>
              <a:t> </a:t>
            </a:r>
            <a:r>
              <a:rPr lang="en-US" sz="3200" dirty="0" smtClean="0">
                <a:solidFill>
                  <a:srgbClr val="66CCFF"/>
                </a:solidFill>
              </a:rPr>
              <a:t>communication</a:t>
            </a:r>
          </a:p>
        </p:txBody>
      </p:sp>
      <p:sp>
        <p:nvSpPr>
          <p:cNvPr id="74763" name="Text Box 11"/>
          <p:cNvSpPr txBox="1">
            <a:spLocks noChangeArrowheads="1"/>
          </p:cNvSpPr>
          <p:nvPr/>
        </p:nvSpPr>
        <p:spPr bwMode="auto">
          <a:xfrm>
            <a:off x="685800" y="2362200"/>
            <a:ext cx="845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3200" dirty="0" smtClean="0">
                <a:solidFill>
                  <a:srgbClr val="FFC000"/>
                </a:solidFill>
              </a:rPr>
              <a:t>Ability to access &amp; analyze information</a:t>
            </a:r>
          </a:p>
        </p:txBody>
      </p:sp>
      <p:sp>
        <p:nvSpPr>
          <p:cNvPr id="74764" name="Text Box 12"/>
          <p:cNvSpPr txBox="1">
            <a:spLocks noChangeArrowheads="1"/>
          </p:cNvSpPr>
          <p:nvPr/>
        </p:nvSpPr>
        <p:spPr bwMode="auto">
          <a:xfrm>
            <a:off x="304800" y="4419600"/>
            <a:ext cx="84582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defRPr/>
            </a:pPr>
            <a:r>
              <a:rPr lang="en-US" sz="3200" dirty="0" smtClean="0">
                <a:solidFill>
                  <a:srgbClr val="FFC000"/>
                </a:solidFill>
              </a:rPr>
              <a:t>Curiosity, imagination, &amp; </a:t>
            </a:r>
            <a:r>
              <a:rPr lang="en-US" sz="3200" dirty="0" smtClean="0">
                <a:solidFill>
                  <a:srgbClr val="66CCFF"/>
                </a:solidFill>
              </a:rPr>
              <a:t>creativity</a:t>
            </a:r>
          </a:p>
        </p:txBody>
      </p:sp>
      <p:sp>
        <p:nvSpPr>
          <p:cNvPr id="74765" name="Text Box 13"/>
          <p:cNvSpPr txBox="1">
            <a:spLocks noChangeArrowheads="1"/>
          </p:cNvSpPr>
          <p:nvPr/>
        </p:nvSpPr>
        <p:spPr bwMode="auto">
          <a:xfrm>
            <a:off x="609600" y="5791200"/>
            <a:ext cx="8153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50000"/>
              </a:spcBef>
              <a:spcAft>
                <a:spcPct val="0"/>
              </a:spcAft>
            </a:pPr>
            <a:r>
              <a:rPr lang="en-US" sz="4800" smtClean="0">
                <a:solidFill>
                  <a:srgbClr val="FFFFFF"/>
                </a:solidFill>
              </a:rPr>
              <a:t>DO TODAY’S SCHOOLS?</a:t>
            </a:r>
          </a:p>
        </p:txBody>
      </p:sp>
    </p:spTree>
    <p:extLst>
      <p:ext uri="{BB962C8B-B14F-4D97-AF65-F5344CB8AC3E}">
        <p14:creationId xmlns:p14="http://schemas.microsoft.com/office/powerpoint/2010/main" val="687174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4757">
                                            <p:txEl>
                                              <p:pRg st="0" end="0"/>
                                            </p:txEl>
                                          </p:spTgt>
                                        </p:tgtEl>
                                        <p:attrNameLst>
                                          <p:attrName>style.visibility</p:attrName>
                                        </p:attrNameLst>
                                      </p:cBhvr>
                                      <p:to>
                                        <p:strVal val="visible"/>
                                      </p:to>
                                    </p:set>
                                    <p:animEffect transition="in" filter="blinds(horizontal)">
                                      <p:cBhvr>
                                        <p:cTn id="7" dur="500"/>
                                        <p:tgtEl>
                                          <p:spTgt spid="747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4758">
                                            <p:txEl>
                                              <p:pRg st="0" end="0"/>
                                            </p:txEl>
                                          </p:spTgt>
                                        </p:tgtEl>
                                        <p:attrNameLst>
                                          <p:attrName>style.visibility</p:attrName>
                                        </p:attrNameLst>
                                      </p:cBhvr>
                                      <p:to>
                                        <p:strVal val="visible"/>
                                      </p:to>
                                    </p:set>
                                    <p:animEffect transition="in" filter="blinds(horizontal)">
                                      <p:cBhvr>
                                        <p:cTn id="12" dur="500"/>
                                        <p:tgtEl>
                                          <p:spTgt spid="747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4759">
                                            <p:txEl>
                                              <p:pRg st="0" end="0"/>
                                            </p:txEl>
                                          </p:spTgt>
                                        </p:tgtEl>
                                        <p:attrNameLst>
                                          <p:attrName>style.visibility</p:attrName>
                                        </p:attrNameLst>
                                      </p:cBhvr>
                                      <p:to>
                                        <p:strVal val="visible"/>
                                      </p:to>
                                    </p:set>
                                    <p:animEffect transition="in" filter="blinds(horizontal)">
                                      <p:cBhvr>
                                        <p:cTn id="17" dur="500"/>
                                        <p:tgtEl>
                                          <p:spTgt spid="7475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4760">
                                            <p:txEl>
                                              <p:pRg st="0" end="0"/>
                                            </p:txEl>
                                          </p:spTgt>
                                        </p:tgtEl>
                                        <p:attrNameLst>
                                          <p:attrName>style.visibility</p:attrName>
                                        </p:attrNameLst>
                                      </p:cBhvr>
                                      <p:to>
                                        <p:strVal val="visible"/>
                                      </p:to>
                                    </p:set>
                                    <p:animEffect transition="in" filter="blinds(horizontal)">
                                      <p:cBhvr>
                                        <p:cTn id="22" dur="500"/>
                                        <p:tgtEl>
                                          <p:spTgt spid="7476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4761">
                                            <p:txEl>
                                              <p:pRg st="0" end="0"/>
                                            </p:txEl>
                                          </p:spTgt>
                                        </p:tgtEl>
                                        <p:attrNameLst>
                                          <p:attrName>style.visibility</p:attrName>
                                        </p:attrNameLst>
                                      </p:cBhvr>
                                      <p:to>
                                        <p:strVal val="visible"/>
                                      </p:to>
                                    </p:set>
                                    <p:animEffect transition="in" filter="blinds(horizontal)">
                                      <p:cBhvr>
                                        <p:cTn id="27" dur="500"/>
                                        <p:tgtEl>
                                          <p:spTgt spid="7476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74763">
                                            <p:txEl>
                                              <p:pRg st="0" end="0"/>
                                            </p:txEl>
                                          </p:spTgt>
                                        </p:tgtEl>
                                        <p:attrNameLst>
                                          <p:attrName>style.visibility</p:attrName>
                                        </p:attrNameLst>
                                      </p:cBhvr>
                                      <p:to>
                                        <p:strVal val="visible"/>
                                      </p:to>
                                    </p:set>
                                    <p:animEffect transition="in" filter="blinds(horizontal)">
                                      <p:cBhvr>
                                        <p:cTn id="32" dur="500"/>
                                        <p:tgtEl>
                                          <p:spTgt spid="74763">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74764">
                                            <p:txEl>
                                              <p:pRg st="0" end="0"/>
                                            </p:txEl>
                                          </p:spTgt>
                                        </p:tgtEl>
                                        <p:attrNameLst>
                                          <p:attrName>style.visibility</p:attrName>
                                        </p:attrNameLst>
                                      </p:cBhvr>
                                      <p:to>
                                        <p:strVal val="visible"/>
                                      </p:to>
                                    </p:set>
                                    <p:animEffect transition="in" filter="blinds(horizontal)">
                                      <p:cBhvr>
                                        <p:cTn id="37" dur="500"/>
                                        <p:tgtEl>
                                          <p:spTgt spid="74764">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nodeType="clickEffect">
                                  <p:stCondLst>
                                    <p:cond delay="0"/>
                                  </p:stCondLst>
                                  <p:childTnLst>
                                    <p:set>
                                      <p:cBhvr>
                                        <p:cTn id="41" dur="1" fill="hold">
                                          <p:stCondLst>
                                            <p:cond delay="0"/>
                                          </p:stCondLst>
                                        </p:cTn>
                                        <p:tgtEl>
                                          <p:spTgt spid="74765">
                                            <p:txEl>
                                              <p:pRg st="0" end="0"/>
                                            </p:txEl>
                                          </p:spTgt>
                                        </p:tgtEl>
                                        <p:attrNameLst>
                                          <p:attrName>style.visibility</p:attrName>
                                        </p:attrNameLst>
                                      </p:cBhvr>
                                      <p:to>
                                        <p:strVal val="visible"/>
                                      </p:to>
                                    </p:set>
                                    <p:animEffect transition="in" filter="diamond(in)">
                                      <p:cBhvr>
                                        <p:cTn id="42" dur="1000"/>
                                        <p:tgtEl>
                                          <p:spTgt spid="747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4"/>
          <p:cNvSpPr txBox="1">
            <a:spLocks noChangeArrowheads="1"/>
          </p:cNvSpPr>
          <p:nvPr/>
        </p:nvSpPr>
        <p:spPr bwMode="auto">
          <a:xfrm>
            <a:off x="152400" y="152400"/>
            <a:ext cx="8839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4800" smtClean="0">
                <a:solidFill>
                  <a:srgbClr val="000000"/>
                </a:solidFill>
              </a:rPr>
              <a:t>These “megatrends” lead to an important conclusion:</a:t>
            </a:r>
          </a:p>
        </p:txBody>
      </p:sp>
      <p:sp>
        <p:nvSpPr>
          <p:cNvPr id="155651" name="Text Box 5"/>
          <p:cNvSpPr txBox="1">
            <a:spLocks noChangeArrowheads="1"/>
          </p:cNvSpPr>
          <p:nvPr/>
        </p:nvSpPr>
        <p:spPr bwMode="auto">
          <a:xfrm>
            <a:off x="228600" y="3429000"/>
            <a:ext cx="8763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endParaRPr lang="en-US" sz="4800" smtClean="0">
              <a:solidFill>
                <a:srgbClr val="000000"/>
              </a:solidFill>
            </a:endParaRPr>
          </a:p>
        </p:txBody>
      </p:sp>
      <p:sp>
        <p:nvSpPr>
          <p:cNvPr id="80902" name="Text Box 6"/>
          <p:cNvSpPr txBox="1">
            <a:spLocks noChangeArrowheads="1"/>
          </p:cNvSpPr>
          <p:nvPr/>
        </p:nvSpPr>
        <p:spPr bwMode="auto">
          <a:xfrm>
            <a:off x="0" y="1752600"/>
            <a:ext cx="9144000" cy="414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50000"/>
              </a:spcBef>
              <a:spcAft>
                <a:spcPct val="0"/>
              </a:spcAft>
            </a:pPr>
            <a:r>
              <a:rPr lang="en-US" sz="3800" dirty="0" smtClean="0">
                <a:solidFill>
                  <a:srgbClr val="FFC000"/>
                </a:solidFill>
              </a:rPr>
              <a:t>A new approach to ensure that our youth are prepared to succeed &amp; contribute to the economic, social, and cultural life of the community is a moral &amp; economic imperative if we are to fulfill our responsibility to current and future generations.</a:t>
            </a:r>
          </a:p>
        </p:txBody>
      </p:sp>
    </p:spTree>
    <p:extLst>
      <p:ext uri="{BB962C8B-B14F-4D97-AF65-F5344CB8AC3E}">
        <p14:creationId xmlns:p14="http://schemas.microsoft.com/office/powerpoint/2010/main" val="1533674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0902"/>
                                        </p:tgtEl>
                                        <p:attrNameLst>
                                          <p:attrName>style.visibility</p:attrName>
                                        </p:attrNameLst>
                                      </p:cBhvr>
                                      <p:to>
                                        <p:strVal val="visible"/>
                                      </p:to>
                                    </p:set>
                                    <p:animEffect transition="in" filter="wheel(4)">
                                      <p:cBhvr>
                                        <p:cTn id="7" dur="1000"/>
                                        <p:tgtEl>
                                          <p:spTgt spid="80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6674" name="Text Box 4"/>
          <p:cNvSpPr txBox="1">
            <a:spLocks noChangeArrowheads="1"/>
          </p:cNvSpPr>
          <p:nvPr/>
        </p:nvSpPr>
        <p:spPr bwMode="auto">
          <a:xfrm>
            <a:off x="990600" y="2209800"/>
            <a:ext cx="7391400" cy="15557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50000"/>
              </a:spcBef>
              <a:spcAft>
                <a:spcPct val="0"/>
              </a:spcAft>
            </a:pPr>
            <a:r>
              <a:rPr lang="en-US" sz="4800" dirty="0" smtClean="0">
                <a:solidFill>
                  <a:srgbClr val="FFC000"/>
                </a:solidFill>
              </a:rPr>
              <a:t>What does this new approach look like?</a:t>
            </a:r>
          </a:p>
        </p:txBody>
      </p:sp>
    </p:spTree>
    <p:extLst>
      <p:ext uri="{BB962C8B-B14F-4D97-AF65-F5344CB8AC3E}">
        <p14:creationId xmlns:p14="http://schemas.microsoft.com/office/powerpoint/2010/main" val="2232549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698" name="Group 2"/>
          <p:cNvGrpSpPr>
            <a:grpSpLocks noChangeAspect="1"/>
          </p:cNvGrpSpPr>
          <p:nvPr/>
        </p:nvGrpSpPr>
        <p:grpSpPr bwMode="auto">
          <a:xfrm>
            <a:off x="7696200" y="849313"/>
            <a:ext cx="1447800" cy="1436687"/>
            <a:chOff x="4848" y="535"/>
            <a:chExt cx="912" cy="905"/>
          </a:xfrm>
        </p:grpSpPr>
        <p:sp>
          <p:nvSpPr>
            <p:cNvPr id="157753" name="AutoShape 3"/>
            <p:cNvSpPr>
              <a:spLocks noChangeAspect="1" noChangeArrowheads="1" noTextEdit="1"/>
            </p:cNvSpPr>
            <p:nvPr/>
          </p:nvSpPr>
          <p:spPr bwMode="auto">
            <a:xfrm>
              <a:off x="4848" y="535"/>
              <a:ext cx="912"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54" name="Rectangle 4"/>
            <p:cNvSpPr>
              <a:spLocks noChangeArrowheads="1"/>
            </p:cNvSpPr>
            <p:nvPr/>
          </p:nvSpPr>
          <p:spPr bwMode="auto">
            <a:xfrm>
              <a:off x="4848" y="535"/>
              <a:ext cx="912"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mtClean="0">
                <a:solidFill>
                  <a:srgbClr val="000000"/>
                </a:solidFill>
                <a:ea typeface="ＭＳ Ｐゴシック" charset="-128"/>
              </a:endParaRPr>
            </a:p>
          </p:txBody>
        </p:sp>
        <p:pic>
          <p:nvPicPr>
            <p:cNvPr id="157755" name="Picture 5"/>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4848" y="535"/>
              <a:ext cx="912"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56" name="Rectangle 6"/>
            <p:cNvSpPr>
              <a:spLocks noChangeArrowheads="1"/>
            </p:cNvSpPr>
            <p:nvPr/>
          </p:nvSpPr>
          <p:spPr bwMode="auto">
            <a:xfrm>
              <a:off x="4848" y="535"/>
              <a:ext cx="912" cy="905"/>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mtClean="0">
                <a:solidFill>
                  <a:srgbClr val="000000"/>
                </a:solidFill>
                <a:ea typeface="ＭＳ Ｐゴシック" charset="-128"/>
              </a:endParaRPr>
            </a:p>
          </p:txBody>
        </p:sp>
      </p:grpSp>
      <p:sp>
        <p:nvSpPr>
          <p:cNvPr id="157699" name="Rectangle 7"/>
          <p:cNvSpPr>
            <a:spLocks noChangeArrowheads="1"/>
          </p:cNvSpPr>
          <p:nvPr/>
        </p:nvSpPr>
        <p:spPr bwMode="auto">
          <a:xfrm>
            <a:off x="228600" y="1828800"/>
            <a:ext cx="2514600" cy="3505200"/>
          </a:xfrm>
          <a:prstGeom prst="rect">
            <a:avLst/>
          </a:prstGeom>
          <a:gradFill rotWithShape="1">
            <a:gsLst>
              <a:gs pos="0">
                <a:srgbClr val="FFFFFF"/>
              </a:gs>
              <a:gs pos="100000">
                <a:srgbClr val="7575FF"/>
              </a:gs>
            </a:gsLst>
            <a:lin ang="5400000" scaled="1"/>
          </a:gradFill>
          <a:ln w="9525">
            <a:solidFill>
              <a:schemeClr val="tx1"/>
            </a:solidFill>
            <a:miter lim="800000"/>
            <a:headEnd/>
            <a:tailEnd/>
          </a:ln>
        </p:spPr>
        <p:txBody>
          <a:bodyPr>
            <a:spAutoFit/>
          </a:bodyPr>
          <a:lstStyle/>
          <a:p>
            <a:pPr fontAlgn="base">
              <a:spcBef>
                <a:spcPct val="0"/>
              </a:spcBef>
              <a:spcAft>
                <a:spcPct val="0"/>
              </a:spcAft>
            </a:pPr>
            <a:endParaRPr lang="en-US" smtClean="0">
              <a:solidFill>
                <a:srgbClr val="000000"/>
              </a:solidFill>
              <a:ea typeface="ＭＳ Ｐゴシック" charset="-128"/>
            </a:endParaRPr>
          </a:p>
        </p:txBody>
      </p:sp>
      <p:pic>
        <p:nvPicPr>
          <p:cNvPr id="157700" name="Picture 8" descr="magic"/>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700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1" name="Rectangle 9"/>
          <p:cNvSpPr>
            <a:spLocks noGrp="1" noChangeArrowheads="1"/>
          </p:cNvSpPr>
          <p:nvPr>
            <p:ph type="title" idx="4294967295"/>
          </p:nvPr>
        </p:nvSpPr>
        <p:spPr>
          <a:xfrm>
            <a:off x="76200" y="76200"/>
            <a:ext cx="8915400" cy="762000"/>
          </a:xfrm>
          <a:noFill/>
        </p:spPr>
        <p:txBody>
          <a:bodyPr/>
          <a:lstStyle/>
          <a:p>
            <a:pPr algn="l" eaLnBrk="1" hangingPunct="1"/>
            <a:r>
              <a:rPr lang="en-US" sz="2800" b="1" smtClean="0">
                <a:latin typeface="Verdana" pitchFamily="34" charset="0"/>
              </a:rPr>
              <a:t>Career Development Continuum</a:t>
            </a:r>
            <a:r>
              <a:rPr lang="en-US" sz="2800" smtClean="0">
                <a:latin typeface="Verdana" pitchFamily="34" charset="0"/>
              </a:rPr>
              <a:t/>
            </a:r>
            <a:br>
              <a:rPr lang="en-US" sz="2800" smtClean="0">
                <a:latin typeface="Verdana" pitchFamily="34" charset="0"/>
              </a:rPr>
            </a:br>
            <a:r>
              <a:rPr lang="en-US" sz="2200" i="1" smtClean="0">
                <a:latin typeface="Tahoma" charset="0"/>
              </a:rPr>
              <a:t>Preparing all Youth for Success in College, Career, and Life</a:t>
            </a:r>
          </a:p>
        </p:txBody>
      </p:sp>
      <p:sp>
        <p:nvSpPr>
          <p:cNvPr id="157702" name="Line 10"/>
          <p:cNvSpPr>
            <a:spLocks noChangeShapeType="1"/>
          </p:cNvSpPr>
          <p:nvPr/>
        </p:nvSpPr>
        <p:spPr bwMode="auto">
          <a:xfrm>
            <a:off x="228600" y="6477000"/>
            <a:ext cx="74676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03" name="Line 11"/>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04" name="AutoShape 12"/>
          <p:cNvSpPr>
            <a:spLocks noChangeArrowheads="1"/>
          </p:cNvSpPr>
          <p:nvPr/>
        </p:nvSpPr>
        <p:spPr bwMode="auto">
          <a:xfrm>
            <a:off x="228600" y="5715000"/>
            <a:ext cx="7467600" cy="457200"/>
          </a:xfrm>
          <a:prstGeom prst="rtTriangle">
            <a:avLst/>
          </a:prstGeom>
          <a:gradFill rotWithShape="1">
            <a:gsLst>
              <a:gs pos="0">
                <a:schemeClr val="bg1"/>
              </a:gs>
              <a:gs pos="100000">
                <a:srgbClr val="C0C0C0"/>
              </a:gs>
            </a:gsLst>
            <a:lin ang="5400000" scaled="1"/>
          </a:gradFill>
          <a:ln w="9525">
            <a:solidFill>
              <a:schemeClr val="tx1"/>
            </a:solidFill>
            <a:miter lim="800000"/>
            <a:headEnd/>
            <a:tailEnd/>
          </a:ln>
        </p:spPr>
        <p:txBody>
          <a:bodyPr wrap="none" anchor="ctr"/>
          <a:lstStyle/>
          <a:p>
            <a:pPr eaLnBrk="0" fontAlgn="base" hangingPunct="0">
              <a:spcBef>
                <a:spcPct val="0"/>
              </a:spcBef>
              <a:spcAft>
                <a:spcPct val="0"/>
              </a:spcAft>
            </a:pPr>
            <a:endParaRPr lang="en-US" sz="2400" smtClean="0">
              <a:solidFill>
                <a:srgbClr val="000000"/>
              </a:solidFill>
              <a:latin typeface="Tahoma" charset="0"/>
              <a:ea typeface="ＭＳ Ｐゴシック" charset="-128"/>
            </a:endParaRPr>
          </a:p>
        </p:txBody>
      </p:sp>
      <p:sp>
        <p:nvSpPr>
          <p:cNvPr id="157705" name="Line 13"/>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06" name="Line 14"/>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07" name="AutoShape 15"/>
          <p:cNvSpPr>
            <a:spLocks noChangeArrowheads="1"/>
          </p:cNvSpPr>
          <p:nvPr/>
        </p:nvSpPr>
        <p:spPr bwMode="auto">
          <a:xfrm rot="10800000">
            <a:off x="228600" y="5715000"/>
            <a:ext cx="7467600" cy="457200"/>
          </a:xfrm>
          <a:prstGeom prst="rtTriangle">
            <a:avLst/>
          </a:prstGeom>
          <a:gradFill rotWithShape="1">
            <a:gsLst>
              <a:gs pos="0">
                <a:schemeClr val="bg1"/>
              </a:gs>
              <a:gs pos="100000">
                <a:srgbClr val="C0C0C0"/>
              </a:gs>
            </a:gsLst>
            <a:lin ang="5400000" scaled="1"/>
          </a:gra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000000"/>
              </a:solidFill>
              <a:ea typeface="ＭＳ Ｐゴシック" charset="-128"/>
            </a:endParaRPr>
          </a:p>
        </p:txBody>
      </p:sp>
      <p:sp>
        <p:nvSpPr>
          <p:cNvPr id="157708" name="Line 16"/>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09" name="Text Box 17"/>
          <p:cNvSpPr txBox="1">
            <a:spLocks noChangeArrowheads="1"/>
          </p:cNvSpPr>
          <p:nvPr/>
        </p:nvSpPr>
        <p:spPr bwMode="auto">
          <a:xfrm>
            <a:off x="6858000" y="5715000"/>
            <a:ext cx="968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fontAlgn="base">
              <a:spcBef>
                <a:spcPct val="50000"/>
              </a:spcBef>
              <a:spcAft>
                <a:spcPct val="0"/>
              </a:spcAft>
            </a:pPr>
            <a:r>
              <a:rPr lang="en-US" sz="1800" smtClean="0">
                <a:solidFill>
                  <a:srgbClr val="000000"/>
                </a:solidFill>
                <a:latin typeface="Tahoma" charset="0"/>
                <a:ea typeface="ＭＳ Ｐゴシック" charset="-128"/>
              </a:rPr>
              <a:t>9-16</a:t>
            </a:r>
          </a:p>
        </p:txBody>
      </p:sp>
      <p:sp>
        <p:nvSpPr>
          <p:cNvPr id="157710" name="Line 18"/>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1" name="Line 19"/>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2" name="Line 20"/>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3" name="Line 21"/>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4" name="Line 22"/>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5" name="Text Box 23"/>
          <p:cNvSpPr txBox="1">
            <a:spLocks noChangeArrowheads="1"/>
          </p:cNvSpPr>
          <p:nvPr/>
        </p:nvSpPr>
        <p:spPr bwMode="auto">
          <a:xfrm>
            <a:off x="228600" y="990600"/>
            <a:ext cx="2514600" cy="833438"/>
          </a:xfrm>
          <a:prstGeom prst="rect">
            <a:avLst/>
          </a:prstGeom>
          <a:gradFill rotWithShape="1">
            <a:gsLst>
              <a:gs pos="0">
                <a:srgbClr val="7575FF"/>
              </a:gs>
              <a:gs pos="100000">
                <a:srgbClr val="FFFFFF"/>
              </a:gs>
            </a:gsLst>
            <a:lin ang="5400000" scaled="1"/>
          </a:gradFill>
          <a:ln w="9525">
            <a:solidFill>
              <a:schemeClr val="tx1"/>
            </a:solidFill>
            <a:miter lim="800000"/>
            <a:headEnd/>
            <a:tailEnd/>
          </a:ln>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fontAlgn="base">
              <a:spcBef>
                <a:spcPct val="50000"/>
              </a:spcBef>
              <a:spcAft>
                <a:spcPct val="0"/>
              </a:spcAft>
            </a:pPr>
            <a:r>
              <a:rPr lang="en-US" sz="1800" smtClean="0">
                <a:solidFill>
                  <a:srgbClr val="070709"/>
                </a:solidFill>
                <a:latin typeface="Tahoma" charset="0"/>
                <a:ea typeface="ＭＳ Ｐゴシック" charset="-128"/>
              </a:rPr>
              <a:t>Career Awareness</a:t>
            </a:r>
          </a:p>
          <a:p>
            <a:pPr algn="ctr" fontAlgn="base">
              <a:spcBef>
                <a:spcPct val="50000"/>
              </a:spcBef>
              <a:spcAft>
                <a:spcPct val="0"/>
              </a:spcAft>
            </a:pPr>
            <a:r>
              <a:rPr lang="en-US" sz="1200" b="0" i="1" smtClean="0">
                <a:solidFill>
                  <a:srgbClr val="070709"/>
                </a:solidFill>
                <a:latin typeface="Tahoma" charset="0"/>
                <a:ea typeface="ＭＳ Ｐゴシック" charset="-128"/>
              </a:rPr>
              <a:t>Learn about a wide variety of    jobs and careers</a:t>
            </a:r>
          </a:p>
        </p:txBody>
      </p:sp>
      <p:sp>
        <p:nvSpPr>
          <p:cNvPr id="157716" name="Line 24"/>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7" name="Line 25"/>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18" name="Rectangle 26"/>
          <p:cNvSpPr>
            <a:spLocks noChangeArrowheads="1"/>
          </p:cNvSpPr>
          <p:nvPr/>
        </p:nvSpPr>
        <p:spPr bwMode="auto">
          <a:xfrm>
            <a:off x="2743200" y="1828800"/>
            <a:ext cx="2514600" cy="3505200"/>
          </a:xfrm>
          <a:prstGeom prst="rect">
            <a:avLst/>
          </a:prstGeom>
          <a:gradFill rotWithShape="1">
            <a:gsLst>
              <a:gs pos="0">
                <a:srgbClr val="FFFFFF"/>
              </a:gs>
              <a:gs pos="100000">
                <a:srgbClr val="33CC33"/>
              </a:gs>
            </a:gsLst>
            <a:lin ang="5400000" scaled="1"/>
          </a:gradFill>
          <a:ln w="9525">
            <a:solidFill>
              <a:schemeClr val="tx1"/>
            </a:solidFill>
            <a:miter lim="800000"/>
            <a:headEnd/>
            <a:tailEnd/>
          </a:ln>
        </p:spPr>
        <p:txBody>
          <a:bodyPr>
            <a:spAutoFit/>
          </a:bodyPr>
          <a:lstStyle/>
          <a:p>
            <a:pPr fontAlgn="base">
              <a:spcBef>
                <a:spcPct val="0"/>
              </a:spcBef>
              <a:spcAft>
                <a:spcPct val="0"/>
              </a:spcAft>
            </a:pPr>
            <a:endParaRPr lang="en-US" smtClean="0">
              <a:solidFill>
                <a:srgbClr val="000000"/>
              </a:solidFill>
              <a:ea typeface="ＭＳ Ｐゴシック" charset="-128"/>
            </a:endParaRPr>
          </a:p>
        </p:txBody>
      </p:sp>
      <p:sp>
        <p:nvSpPr>
          <p:cNvPr id="157719" name="Line 27"/>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0" name="Line 28"/>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1" name="Text Box 29"/>
          <p:cNvSpPr txBox="1">
            <a:spLocks noChangeArrowheads="1"/>
          </p:cNvSpPr>
          <p:nvPr/>
        </p:nvSpPr>
        <p:spPr bwMode="auto">
          <a:xfrm>
            <a:off x="2743200" y="990600"/>
            <a:ext cx="2514600" cy="833438"/>
          </a:xfrm>
          <a:prstGeom prst="rect">
            <a:avLst/>
          </a:prstGeom>
          <a:gradFill rotWithShape="1">
            <a:gsLst>
              <a:gs pos="0">
                <a:srgbClr val="33CC33"/>
              </a:gs>
              <a:gs pos="100000">
                <a:schemeClr val="bg1"/>
              </a:gs>
            </a:gsLst>
            <a:lin ang="5400000" scaled="1"/>
          </a:gradFill>
          <a:ln w="9525">
            <a:solidFill>
              <a:schemeClr val="tx1"/>
            </a:solidFill>
            <a:miter lim="800000"/>
            <a:headEnd/>
            <a:tailEnd/>
          </a:ln>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fontAlgn="base">
              <a:spcBef>
                <a:spcPct val="50000"/>
              </a:spcBef>
              <a:spcAft>
                <a:spcPct val="0"/>
              </a:spcAft>
            </a:pPr>
            <a:r>
              <a:rPr lang="en-US" sz="1800" smtClean="0">
                <a:solidFill>
                  <a:srgbClr val="070709"/>
                </a:solidFill>
                <a:latin typeface="Tahoma" charset="0"/>
                <a:ea typeface="ＭＳ Ｐゴシック" charset="-128"/>
              </a:rPr>
              <a:t>Career Exploration</a:t>
            </a:r>
          </a:p>
          <a:p>
            <a:pPr algn="ctr" fontAlgn="base">
              <a:spcBef>
                <a:spcPct val="50000"/>
              </a:spcBef>
              <a:spcAft>
                <a:spcPct val="0"/>
              </a:spcAft>
            </a:pPr>
            <a:r>
              <a:rPr lang="en-US" sz="1200" b="0" i="1" smtClean="0">
                <a:solidFill>
                  <a:srgbClr val="070709"/>
                </a:solidFill>
                <a:latin typeface="Tahoma" charset="0"/>
                <a:ea typeface="ＭＳ Ｐゴシック" charset="-128"/>
              </a:rPr>
              <a:t>Explore, research, and plan          for the future</a:t>
            </a:r>
          </a:p>
        </p:txBody>
      </p:sp>
      <p:sp>
        <p:nvSpPr>
          <p:cNvPr id="157722" name="Line 30"/>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3" name="Line 31"/>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4" name="Line 32"/>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5" name="Line 33"/>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6" name="Rectangle 34"/>
          <p:cNvSpPr>
            <a:spLocks noChangeArrowheads="1"/>
          </p:cNvSpPr>
          <p:nvPr/>
        </p:nvSpPr>
        <p:spPr bwMode="auto">
          <a:xfrm>
            <a:off x="5257800" y="1828800"/>
            <a:ext cx="2438400" cy="3505200"/>
          </a:xfrm>
          <a:prstGeom prst="rect">
            <a:avLst/>
          </a:prstGeom>
          <a:gradFill rotWithShape="1">
            <a:gsLst>
              <a:gs pos="0">
                <a:schemeClr val="bg1"/>
              </a:gs>
              <a:gs pos="100000">
                <a:srgbClr val="FFCC00"/>
              </a:gs>
            </a:gsLst>
            <a:lin ang="5400000" scaled="1"/>
          </a:gradFill>
          <a:ln w="9525">
            <a:solidFill>
              <a:schemeClr val="tx1"/>
            </a:solidFill>
            <a:miter lim="800000"/>
            <a:headEnd/>
            <a:tailEnd/>
          </a:ln>
        </p:spPr>
        <p:txBody>
          <a:bodyPr>
            <a:spAutoFit/>
          </a:bodyPr>
          <a:lstStyle/>
          <a:p>
            <a:pPr fontAlgn="base">
              <a:spcBef>
                <a:spcPct val="0"/>
              </a:spcBef>
              <a:spcAft>
                <a:spcPct val="0"/>
              </a:spcAft>
            </a:pPr>
            <a:endParaRPr lang="en-US" smtClean="0">
              <a:solidFill>
                <a:srgbClr val="000000"/>
              </a:solidFill>
              <a:ea typeface="ＭＳ Ｐゴシック" charset="-128"/>
            </a:endParaRPr>
          </a:p>
        </p:txBody>
      </p:sp>
      <p:sp>
        <p:nvSpPr>
          <p:cNvPr id="157727" name="Line 35"/>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8" name="Line 36"/>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29" name="Line 37"/>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30" name="Line 38"/>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31" name="Line 39"/>
          <p:cNvSpPr>
            <a:spLocks noChangeShapeType="1"/>
          </p:cNvSpPr>
          <p:nvPr/>
        </p:nvSpPr>
        <p:spPr bwMode="auto">
          <a:xfrm>
            <a:off x="0" y="0"/>
            <a:ext cx="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32" name="Line 40"/>
          <p:cNvSpPr>
            <a:spLocks noChangeShapeType="1"/>
          </p:cNvSpPr>
          <p:nvPr/>
        </p:nvSpPr>
        <p:spPr bwMode="auto">
          <a:xfrm>
            <a:off x="0" y="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33" name="Line 41"/>
          <p:cNvSpPr>
            <a:spLocks noChangeShapeType="1"/>
          </p:cNvSpPr>
          <p:nvPr/>
        </p:nvSpPr>
        <p:spPr bwMode="auto">
          <a:xfrm>
            <a:off x="228600" y="838200"/>
            <a:ext cx="868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nchorCtr="1">
            <a:spAutoFit/>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34" name="Text Box 42"/>
          <p:cNvSpPr txBox="1">
            <a:spLocks noChangeArrowheads="1"/>
          </p:cNvSpPr>
          <p:nvPr/>
        </p:nvSpPr>
        <p:spPr bwMode="auto">
          <a:xfrm>
            <a:off x="5257800" y="990600"/>
            <a:ext cx="2438400" cy="833438"/>
          </a:xfrm>
          <a:prstGeom prst="rect">
            <a:avLst/>
          </a:prstGeom>
          <a:gradFill rotWithShape="1">
            <a:gsLst>
              <a:gs pos="0">
                <a:srgbClr val="FFCC00"/>
              </a:gs>
              <a:gs pos="100000">
                <a:schemeClr val="bg1"/>
              </a:gs>
            </a:gsLst>
            <a:lin ang="5400000" scaled="1"/>
          </a:gradFill>
          <a:ln w="9525">
            <a:solidFill>
              <a:schemeClr val="tx1"/>
            </a:solidFill>
            <a:miter lim="800000"/>
            <a:headEnd/>
            <a:tailEnd/>
          </a:ln>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fontAlgn="base">
              <a:spcBef>
                <a:spcPct val="50000"/>
              </a:spcBef>
              <a:spcAft>
                <a:spcPct val="0"/>
              </a:spcAft>
            </a:pPr>
            <a:r>
              <a:rPr lang="en-US" sz="1800" smtClean="0">
                <a:solidFill>
                  <a:srgbClr val="070709"/>
                </a:solidFill>
                <a:latin typeface="Tahoma" charset="0"/>
                <a:ea typeface="ＭＳ Ｐゴシック" charset="-128"/>
              </a:rPr>
              <a:t>Career Preparation</a:t>
            </a:r>
          </a:p>
          <a:p>
            <a:pPr algn="ctr" fontAlgn="base">
              <a:spcBef>
                <a:spcPct val="50000"/>
              </a:spcBef>
              <a:spcAft>
                <a:spcPct val="0"/>
              </a:spcAft>
            </a:pPr>
            <a:r>
              <a:rPr lang="en-US" sz="1200" b="0" i="1" smtClean="0">
                <a:solidFill>
                  <a:srgbClr val="070709"/>
                </a:solidFill>
                <a:latin typeface="Tahoma" charset="0"/>
                <a:ea typeface="ＭＳ Ｐゴシック" charset="-128"/>
              </a:rPr>
              <a:t>Gain education, training, and work experience</a:t>
            </a:r>
          </a:p>
        </p:txBody>
      </p:sp>
      <p:sp>
        <p:nvSpPr>
          <p:cNvPr id="157735" name="Text Box 43"/>
          <p:cNvSpPr txBox="1">
            <a:spLocks noChangeArrowheads="1"/>
          </p:cNvSpPr>
          <p:nvPr/>
        </p:nvSpPr>
        <p:spPr bwMode="auto">
          <a:xfrm>
            <a:off x="7696200" y="2590800"/>
            <a:ext cx="1371600" cy="310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Educated</a:t>
            </a:r>
          </a:p>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Engaged</a:t>
            </a:r>
          </a:p>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Experienced</a:t>
            </a:r>
          </a:p>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Aware</a:t>
            </a:r>
            <a:r>
              <a:rPr lang="en-US" sz="1600" i="1" smtClean="0">
                <a:solidFill>
                  <a:srgbClr val="070709"/>
                </a:solidFill>
                <a:latin typeface="Tahoma" charset="0"/>
                <a:ea typeface="ＭＳ Ｐゴシック" charset="-128"/>
              </a:rPr>
              <a:t> </a:t>
            </a:r>
          </a:p>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Skilled</a:t>
            </a:r>
          </a:p>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Prepared</a:t>
            </a:r>
          </a:p>
          <a:p>
            <a:pPr algn="ctr" eaLnBrk="1" fontAlgn="base" hangingPunct="1">
              <a:spcBef>
                <a:spcPct val="0"/>
              </a:spcBef>
              <a:spcAft>
                <a:spcPct val="0"/>
              </a:spcAft>
            </a:pPr>
            <a:endParaRPr lang="en-US" sz="1200" i="1" smtClean="0">
              <a:solidFill>
                <a:srgbClr val="070709"/>
              </a:solidFill>
              <a:latin typeface="Tahoma" charset="0"/>
              <a:ea typeface="ＭＳ Ｐゴシック" charset="-128"/>
            </a:endParaRPr>
          </a:p>
          <a:p>
            <a:pPr algn="ctr" eaLnBrk="1" fontAlgn="base" hangingPunct="1">
              <a:spcBef>
                <a:spcPct val="0"/>
              </a:spcBef>
              <a:spcAft>
                <a:spcPct val="0"/>
              </a:spcAft>
            </a:pPr>
            <a:r>
              <a:rPr lang="en-US" sz="1400" i="1" smtClean="0">
                <a:solidFill>
                  <a:srgbClr val="070709"/>
                </a:solidFill>
                <a:latin typeface="Tahoma" charset="0"/>
                <a:ea typeface="ＭＳ Ｐゴシック" charset="-128"/>
              </a:rPr>
              <a:t>Connected</a:t>
            </a:r>
          </a:p>
          <a:p>
            <a:pPr algn="ctr" eaLnBrk="1" fontAlgn="base" hangingPunct="1">
              <a:spcBef>
                <a:spcPct val="0"/>
              </a:spcBef>
              <a:spcAft>
                <a:spcPct val="0"/>
              </a:spcAft>
            </a:pPr>
            <a:endParaRPr lang="en-US" sz="1400" i="1" smtClean="0">
              <a:solidFill>
                <a:srgbClr val="070709"/>
              </a:solidFill>
              <a:latin typeface="Tahoma" charset="0"/>
              <a:ea typeface="ＭＳ Ｐゴシック" charset="-128"/>
            </a:endParaRPr>
          </a:p>
        </p:txBody>
      </p:sp>
      <p:pic>
        <p:nvPicPr>
          <p:cNvPr id="157736" name="Picture 44" descr="PeoplePC"/>
          <p:cNvPicPr>
            <a:picLocks noChangeAspect="1" noChangeArrowheads="1"/>
          </p:cNvPicPr>
          <p:nvPr/>
        </p:nvPicPr>
        <p:blipFill>
          <a:blip r:embed="rId5" cstate="email">
            <a:extLst>
              <a:ext uri="{28A0092B-C50C-407E-A947-70E740481C1C}">
                <a14:useLocalDpi xmlns:a14="http://schemas.microsoft.com/office/drawing/2010/main" val="0"/>
              </a:ext>
            </a:extLst>
          </a:blip>
          <a:srcRect b="12766"/>
          <a:stretch>
            <a:fillRect/>
          </a:stretch>
        </p:blipFill>
        <p:spPr bwMode="auto">
          <a:xfrm>
            <a:off x="8153400" y="1584325"/>
            <a:ext cx="5334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37" name="WordArt 45"/>
          <p:cNvSpPr>
            <a:spLocks noChangeArrowheads="1" noChangeShapeType="1" noTextEdit="1"/>
          </p:cNvSpPr>
          <p:nvPr/>
        </p:nvSpPr>
        <p:spPr bwMode="auto">
          <a:xfrm>
            <a:off x="7924800" y="1371600"/>
            <a:ext cx="1066800" cy="152400"/>
          </a:xfrm>
          <a:prstGeom prst="rect">
            <a:avLst/>
          </a:prstGeom>
        </p:spPr>
        <p:txBody>
          <a:bodyPr spcFirstLastPara="1" wrap="none" fromWordArt="1">
            <a:prstTxWarp prst="textArchUp">
              <a:avLst>
                <a:gd name="adj" fmla="val 11017521"/>
              </a:avLst>
            </a:prstTxWarp>
          </a:bodyPr>
          <a:lstStyle/>
          <a:p>
            <a:pPr algn="ctr" fontAlgn="base">
              <a:spcBef>
                <a:spcPct val="0"/>
              </a:spcBef>
              <a:spcAft>
                <a:spcPct val="0"/>
              </a:spcAft>
            </a:pPr>
            <a:r>
              <a:rPr lang="en-US" sz="1000" b="1" i="1" kern="10" smtClean="0">
                <a:ln w="9525">
                  <a:solidFill>
                    <a:srgbClr val="000000"/>
                  </a:solidFill>
                  <a:round/>
                  <a:headEnd/>
                  <a:tailEnd/>
                </a:ln>
                <a:solidFill>
                  <a:srgbClr val="000000"/>
                </a:solidFill>
                <a:latin typeface="Tahoma"/>
                <a:ea typeface="Tahoma"/>
                <a:cs typeface="Tahoma"/>
              </a:rPr>
              <a:t>Productive </a:t>
            </a:r>
          </a:p>
          <a:p>
            <a:pPr algn="ctr" fontAlgn="base">
              <a:spcBef>
                <a:spcPct val="0"/>
              </a:spcBef>
              <a:spcAft>
                <a:spcPct val="0"/>
              </a:spcAft>
            </a:pPr>
            <a:r>
              <a:rPr lang="en-US" sz="1000" b="1" i="1" kern="10" smtClean="0">
                <a:ln w="9525">
                  <a:solidFill>
                    <a:srgbClr val="000000"/>
                  </a:solidFill>
                  <a:round/>
                  <a:headEnd/>
                  <a:tailEnd/>
                </a:ln>
                <a:solidFill>
                  <a:srgbClr val="000000"/>
                </a:solidFill>
                <a:latin typeface="Tahoma"/>
                <a:ea typeface="Tahoma"/>
                <a:cs typeface="Tahoma"/>
              </a:rPr>
              <a:t>Future</a:t>
            </a:r>
          </a:p>
        </p:txBody>
      </p:sp>
      <p:sp>
        <p:nvSpPr>
          <p:cNvPr id="157738" name="Rectangle 46"/>
          <p:cNvSpPr>
            <a:spLocks noChangeArrowheads="1"/>
          </p:cNvSpPr>
          <p:nvPr/>
        </p:nvSpPr>
        <p:spPr bwMode="auto">
          <a:xfrm>
            <a:off x="336550" y="5715000"/>
            <a:ext cx="587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1">
            <a:spAutoFit/>
          </a:bodyPr>
          <a:lstStyle/>
          <a:p>
            <a:pPr fontAlgn="base">
              <a:spcBef>
                <a:spcPct val="0"/>
              </a:spcBef>
              <a:spcAft>
                <a:spcPct val="0"/>
              </a:spcAft>
            </a:pPr>
            <a:r>
              <a:rPr lang="en-US" b="1" smtClean="0">
                <a:solidFill>
                  <a:srgbClr val="000000"/>
                </a:solidFill>
                <a:latin typeface="Tahoma" charset="0"/>
                <a:ea typeface="ＭＳ Ｐゴシック" charset="-128"/>
              </a:rPr>
              <a:t>K-8</a:t>
            </a:r>
          </a:p>
        </p:txBody>
      </p:sp>
      <p:sp>
        <p:nvSpPr>
          <p:cNvPr id="157739" name="Text Box 47"/>
          <p:cNvSpPr txBox="1">
            <a:spLocks noChangeArrowheads="1"/>
          </p:cNvSpPr>
          <p:nvPr/>
        </p:nvSpPr>
        <p:spPr bwMode="auto">
          <a:xfrm>
            <a:off x="533400" y="61722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1400" b="0" i="1" smtClean="0">
                <a:solidFill>
                  <a:srgbClr val="000000"/>
                </a:solidFill>
                <a:latin typeface="Tahoma" charset="0"/>
                <a:ea typeface="ＭＳ Ｐゴシック" charset="-128"/>
              </a:rPr>
              <a:t>Awareness</a:t>
            </a:r>
          </a:p>
        </p:txBody>
      </p:sp>
      <p:sp>
        <p:nvSpPr>
          <p:cNvPr id="157740" name="Text Box 48"/>
          <p:cNvSpPr txBox="1">
            <a:spLocks noChangeArrowheads="1"/>
          </p:cNvSpPr>
          <p:nvPr/>
        </p:nvSpPr>
        <p:spPr bwMode="auto">
          <a:xfrm>
            <a:off x="3124200" y="61722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1400" b="0" i="1" smtClean="0">
                <a:solidFill>
                  <a:srgbClr val="000000"/>
                </a:solidFill>
                <a:latin typeface="Tahoma" charset="0"/>
                <a:ea typeface="ＭＳ Ｐゴシック" charset="-128"/>
              </a:rPr>
              <a:t>Exploration</a:t>
            </a:r>
          </a:p>
        </p:txBody>
      </p:sp>
      <p:sp>
        <p:nvSpPr>
          <p:cNvPr id="157741" name="Text Box 49"/>
          <p:cNvSpPr txBox="1">
            <a:spLocks noChangeArrowheads="1"/>
          </p:cNvSpPr>
          <p:nvPr/>
        </p:nvSpPr>
        <p:spPr bwMode="auto">
          <a:xfrm>
            <a:off x="5715000" y="61722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1400" b="0" i="1" smtClean="0">
                <a:solidFill>
                  <a:srgbClr val="000000"/>
                </a:solidFill>
                <a:latin typeface="Tahoma" charset="0"/>
                <a:ea typeface="ＭＳ Ｐゴシック" charset="-128"/>
              </a:rPr>
              <a:t>Preparation</a:t>
            </a:r>
          </a:p>
        </p:txBody>
      </p:sp>
      <p:sp>
        <p:nvSpPr>
          <p:cNvPr id="157742" name="AutoShape 50"/>
          <p:cNvSpPr>
            <a:spLocks noChangeArrowheads="1"/>
          </p:cNvSpPr>
          <p:nvPr/>
        </p:nvSpPr>
        <p:spPr bwMode="auto">
          <a:xfrm>
            <a:off x="8229600" y="2362200"/>
            <a:ext cx="381000" cy="304800"/>
          </a:xfrm>
          <a:prstGeom prst="upArrow">
            <a:avLst>
              <a:gd name="adj1" fmla="val 50000"/>
              <a:gd name="adj2" fmla="val 25000"/>
            </a:avLst>
          </a:prstGeom>
          <a:solidFill>
            <a:srgbClr val="C0C0C0"/>
          </a:solidFill>
          <a:ln w="25400">
            <a:solidFill>
              <a:schemeClr val="tx1"/>
            </a:solidFill>
            <a:miter lim="800000"/>
            <a:headEnd/>
            <a:tailEnd/>
          </a:ln>
        </p:spPr>
        <p:txBody>
          <a:bodyPr anchor="ctr">
            <a:spAutoFit/>
          </a:bodyPr>
          <a:lstStyle/>
          <a:p>
            <a:pPr fontAlgn="base">
              <a:spcBef>
                <a:spcPct val="0"/>
              </a:spcBef>
              <a:spcAft>
                <a:spcPct val="0"/>
              </a:spcAft>
            </a:pPr>
            <a:endParaRPr lang="en-US" smtClean="0">
              <a:solidFill>
                <a:srgbClr val="000000"/>
              </a:solidFill>
              <a:ea typeface="ＭＳ Ｐゴシック" charset="-128"/>
            </a:endParaRPr>
          </a:p>
        </p:txBody>
      </p:sp>
      <p:sp>
        <p:nvSpPr>
          <p:cNvPr id="157743" name="Line 51"/>
          <p:cNvSpPr>
            <a:spLocks noChangeShapeType="1"/>
          </p:cNvSpPr>
          <p:nvPr/>
        </p:nvSpPr>
        <p:spPr bwMode="auto">
          <a:xfrm flipV="1">
            <a:off x="304800" y="1752600"/>
            <a:ext cx="7391400" cy="3505200"/>
          </a:xfrm>
          <a:prstGeom prst="line">
            <a:avLst/>
          </a:prstGeom>
          <a:noFill/>
          <a:ln w="50800">
            <a:solidFill>
              <a:srgbClr val="C7CED3"/>
            </a:solidFill>
            <a:round/>
            <a:headEnd/>
            <a:tailEnd type="triangle" w="lg"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4000" b="1" smtClean="0">
              <a:solidFill>
                <a:srgbClr val="000000"/>
              </a:solidFill>
              <a:latin typeface="Georgia" pitchFamily="18" charset="0"/>
            </a:endParaRPr>
          </a:p>
        </p:txBody>
      </p:sp>
      <p:sp>
        <p:nvSpPr>
          <p:cNvPr id="157744" name="Text Box 52"/>
          <p:cNvSpPr txBox="1">
            <a:spLocks noChangeArrowheads="1"/>
          </p:cNvSpPr>
          <p:nvPr/>
        </p:nvSpPr>
        <p:spPr bwMode="auto">
          <a:xfrm>
            <a:off x="228600" y="1828800"/>
            <a:ext cx="25146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marL="63500" indent="-63500"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fontAlgn="base">
              <a:spcBef>
                <a:spcPct val="0"/>
              </a:spcBef>
              <a:spcAft>
                <a:spcPct val="0"/>
              </a:spcAft>
            </a:pPr>
            <a:r>
              <a:rPr lang="en-US" sz="1400" smtClean="0">
                <a:solidFill>
                  <a:srgbClr val="070709"/>
                </a:solidFill>
                <a:latin typeface="Tahoma" charset="0"/>
                <a:ea typeface="ＭＳ Ｐゴシック" charset="-128"/>
              </a:rPr>
              <a:t>Classroom &amp; School</a:t>
            </a:r>
            <a:r>
              <a:rPr lang="en-US" sz="1600" smtClean="0">
                <a:solidFill>
                  <a:srgbClr val="070709"/>
                </a:solidFill>
                <a:latin typeface="Tahoma" charset="0"/>
                <a:ea typeface="ＭＳ Ｐゴシック" charset="-128"/>
              </a:rPr>
              <a:t> </a:t>
            </a:r>
          </a:p>
          <a:p>
            <a:pPr fontAlgn="base">
              <a:spcBef>
                <a:spcPct val="0"/>
              </a:spcBef>
              <a:spcAft>
                <a:spcPct val="0"/>
              </a:spcAft>
              <a:buFontTx/>
              <a:buChar char="•"/>
            </a:pPr>
            <a:r>
              <a:rPr lang="en-US" sz="1000" b="0" smtClean="0">
                <a:solidFill>
                  <a:srgbClr val="070709"/>
                </a:solidFill>
                <a:latin typeface="Tahoma" charset="0"/>
                <a:ea typeface="ＭＳ Ｐゴシック" charset="-128"/>
              </a:rPr>
              <a:t> Web Research</a:t>
            </a:r>
          </a:p>
          <a:p>
            <a:pPr fontAlgn="base">
              <a:spcBef>
                <a:spcPct val="0"/>
              </a:spcBef>
              <a:spcAft>
                <a:spcPct val="0"/>
              </a:spcAft>
              <a:buFontTx/>
              <a:buChar char="•"/>
            </a:pPr>
            <a:r>
              <a:rPr lang="en-US" sz="1000" b="0" smtClean="0">
                <a:solidFill>
                  <a:srgbClr val="070709"/>
                </a:solidFill>
                <a:latin typeface="Tahoma" charset="0"/>
                <a:ea typeface="ＭＳ Ｐゴシック" charset="-128"/>
              </a:rPr>
              <a:t> Guest Speakers</a:t>
            </a:r>
          </a:p>
          <a:p>
            <a:pPr fontAlgn="base">
              <a:spcBef>
                <a:spcPct val="0"/>
              </a:spcBef>
              <a:spcAft>
                <a:spcPct val="0"/>
              </a:spcAft>
              <a:buFontTx/>
              <a:buChar char="•"/>
            </a:pPr>
            <a:r>
              <a:rPr lang="en-US" sz="1000" b="0" smtClean="0">
                <a:solidFill>
                  <a:srgbClr val="070709"/>
                </a:solidFill>
                <a:latin typeface="Tahoma" charset="0"/>
                <a:ea typeface="ＭＳ Ｐゴシック" charset="-128"/>
              </a:rPr>
              <a:t> Career Interest Assessment</a:t>
            </a:r>
          </a:p>
          <a:p>
            <a:pPr fontAlgn="base">
              <a:spcBef>
                <a:spcPct val="0"/>
              </a:spcBef>
              <a:spcAft>
                <a:spcPct val="0"/>
              </a:spcAft>
              <a:buFontTx/>
              <a:buChar char="•"/>
            </a:pPr>
            <a:r>
              <a:rPr lang="en-US" sz="1000" b="0" smtClean="0">
                <a:solidFill>
                  <a:srgbClr val="070709"/>
                </a:solidFill>
                <a:latin typeface="Tahoma" charset="0"/>
                <a:ea typeface="ＭＳ Ｐゴシック" charset="-128"/>
              </a:rPr>
              <a:t> College &amp; Career Fairs</a:t>
            </a:r>
          </a:p>
          <a:p>
            <a:pPr fontAlgn="base">
              <a:spcBef>
                <a:spcPct val="0"/>
              </a:spcBef>
              <a:spcAft>
                <a:spcPct val="0"/>
              </a:spcAft>
              <a:buFontTx/>
              <a:buChar char="•"/>
            </a:pPr>
            <a:r>
              <a:rPr lang="en-US" sz="1000" b="0" smtClean="0">
                <a:solidFill>
                  <a:srgbClr val="070709"/>
                </a:solidFill>
                <a:latin typeface="Tahoma" charset="0"/>
                <a:ea typeface="ＭＳ Ｐゴシック" charset="-128"/>
              </a:rPr>
              <a:t> Career Contextual Instruction</a:t>
            </a:r>
          </a:p>
          <a:p>
            <a:pPr fontAlgn="base">
              <a:spcBef>
                <a:spcPct val="0"/>
              </a:spcBef>
              <a:spcAft>
                <a:spcPct val="0"/>
              </a:spcAft>
              <a:buFontTx/>
              <a:buChar char="•"/>
            </a:pPr>
            <a:r>
              <a:rPr lang="en-US" sz="1000" b="0" smtClean="0">
                <a:solidFill>
                  <a:srgbClr val="070709"/>
                </a:solidFill>
                <a:latin typeface="Tahoma" charset="0"/>
                <a:ea typeface="ＭＳ Ｐゴシック" charset="-128"/>
              </a:rPr>
              <a:t> College Awareness</a:t>
            </a:r>
          </a:p>
        </p:txBody>
      </p:sp>
      <p:sp>
        <p:nvSpPr>
          <p:cNvPr id="157745" name="Text Box 53"/>
          <p:cNvSpPr txBox="1">
            <a:spLocks noChangeArrowheads="1"/>
          </p:cNvSpPr>
          <p:nvPr/>
        </p:nvSpPr>
        <p:spPr bwMode="auto">
          <a:xfrm>
            <a:off x="5257800" y="1828800"/>
            <a:ext cx="259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eaLnBrk="0" hangingPunct="0">
              <a:tabLst>
                <a:tab pos="341313" algn="l"/>
              </a:tabLst>
              <a:defRPr sz="4000" b="1">
                <a:solidFill>
                  <a:schemeClr val="tx1"/>
                </a:solidFill>
                <a:latin typeface="Georgia" pitchFamily="18" charset="0"/>
              </a:defRPr>
            </a:lvl1pPr>
            <a:lvl2pPr marL="742950" indent="-285750" eaLnBrk="0" hangingPunct="0">
              <a:tabLst>
                <a:tab pos="341313" algn="l"/>
              </a:tabLst>
              <a:defRPr sz="4000" b="1">
                <a:solidFill>
                  <a:schemeClr val="tx1"/>
                </a:solidFill>
                <a:latin typeface="Georgia" pitchFamily="18" charset="0"/>
              </a:defRPr>
            </a:lvl2pPr>
            <a:lvl3pPr marL="1143000" indent="-228600" eaLnBrk="0" hangingPunct="0">
              <a:tabLst>
                <a:tab pos="341313" algn="l"/>
              </a:tabLst>
              <a:defRPr sz="4000" b="1">
                <a:solidFill>
                  <a:schemeClr val="tx1"/>
                </a:solidFill>
                <a:latin typeface="Georgia" pitchFamily="18" charset="0"/>
              </a:defRPr>
            </a:lvl3pPr>
            <a:lvl4pPr marL="1600200" indent="-228600" eaLnBrk="0" hangingPunct="0">
              <a:tabLst>
                <a:tab pos="341313" algn="l"/>
              </a:tabLst>
              <a:defRPr sz="4000" b="1">
                <a:solidFill>
                  <a:schemeClr val="tx1"/>
                </a:solidFill>
                <a:latin typeface="Georgia" pitchFamily="18" charset="0"/>
              </a:defRPr>
            </a:lvl4pPr>
            <a:lvl5pPr marL="2057400" indent="-228600" eaLnBrk="0" hangingPunct="0">
              <a:tabLst>
                <a:tab pos="341313" algn="l"/>
              </a:tabLst>
              <a:defRPr sz="4000" b="1">
                <a:solidFill>
                  <a:schemeClr val="tx1"/>
                </a:solidFill>
                <a:latin typeface="Georgia" pitchFamily="18" charset="0"/>
              </a:defRPr>
            </a:lvl5pPr>
            <a:lvl6pPr marL="2514600" indent="-228600" eaLnBrk="0" fontAlgn="base" hangingPunct="0">
              <a:spcBef>
                <a:spcPct val="0"/>
              </a:spcBef>
              <a:spcAft>
                <a:spcPct val="0"/>
              </a:spcAft>
              <a:tabLst>
                <a:tab pos="341313" algn="l"/>
              </a:tabLst>
              <a:defRPr sz="4000" b="1">
                <a:solidFill>
                  <a:schemeClr val="tx1"/>
                </a:solidFill>
                <a:latin typeface="Georgia" pitchFamily="18" charset="0"/>
              </a:defRPr>
            </a:lvl6pPr>
            <a:lvl7pPr marL="2971800" indent="-228600" eaLnBrk="0" fontAlgn="base" hangingPunct="0">
              <a:spcBef>
                <a:spcPct val="0"/>
              </a:spcBef>
              <a:spcAft>
                <a:spcPct val="0"/>
              </a:spcAft>
              <a:tabLst>
                <a:tab pos="341313" algn="l"/>
              </a:tabLst>
              <a:defRPr sz="4000" b="1">
                <a:solidFill>
                  <a:schemeClr val="tx1"/>
                </a:solidFill>
                <a:latin typeface="Georgia" pitchFamily="18" charset="0"/>
              </a:defRPr>
            </a:lvl7pPr>
            <a:lvl8pPr marL="3429000" indent="-228600" eaLnBrk="0" fontAlgn="base" hangingPunct="0">
              <a:spcBef>
                <a:spcPct val="0"/>
              </a:spcBef>
              <a:spcAft>
                <a:spcPct val="0"/>
              </a:spcAft>
              <a:tabLst>
                <a:tab pos="341313" algn="l"/>
              </a:tabLst>
              <a:defRPr sz="4000" b="1">
                <a:solidFill>
                  <a:schemeClr val="tx1"/>
                </a:solidFill>
                <a:latin typeface="Georgia" pitchFamily="18" charset="0"/>
              </a:defRPr>
            </a:lvl8pPr>
            <a:lvl9pPr marL="3886200" indent="-228600" eaLnBrk="0" fontAlgn="base" hangingPunct="0">
              <a:spcBef>
                <a:spcPct val="0"/>
              </a:spcBef>
              <a:spcAft>
                <a:spcPct val="0"/>
              </a:spcAft>
              <a:tabLst>
                <a:tab pos="341313" algn="l"/>
              </a:tabLst>
              <a:defRPr sz="4000" b="1">
                <a:solidFill>
                  <a:schemeClr val="tx1"/>
                </a:solidFill>
                <a:latin typeface="Georgia" pitchFamily="18" charset="0"/>
              </a:defRPr>
            </a:lvl9pPr>
          </a:lstStyle>
          <a:p>
            <a:pPr fontAlgn="base">
              <a:spcBef>
                <a:spcPct val="0"/>
              </a:spcBef>
              <a:spcAft>
                <a:spcPct val="0"/>
              </a:spcAft>
            </a:pPr>
            <a:r>
              <a:rPr lang="en-US" sz="1400" smtClean="0">
                <a:solidFill>
                  <a:srgbClr val="070709"/>
                </a:solidFill>
                <a:latin typeface="Tahoma" charset="0"/>
                <a:ea typeface="ＭＳ Ｐゴシック" charset="-128"/>
              </a:rPr>
              <a:t>School &amp; Workplace</a:t>
            </a:r>
          </a:p>
          <a:p>
            <a:pPr fontAlgn="base">
              <a:spcBef>
                <a:spcPct val="0"/>
              </a:spcBef>
              <a:spcAft>
                <a:spcPct val="0"/>
              </a:spcAft>
              <a:buFontTx/>
              <a:buChar char="•"/>
            </a:pPr>
            <a:r>
              <a:rPr lang="en-US" sz="1000" b="0" smtClean="0">
                <a:solidFill>
                  <a:srgbClr val="070709"/>
                </a:solidFill>
                <a:latin typeface="Tahoma" charset="0"/>
                <a:ea typeface="ＭＳ Ｐゴシック" charset="-128"/>
              </a:rPr>
              <a:t>Core Academic Preparation</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 Technical Courses &amp; Programs</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Career-Related Project-Based Learning</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 Plan Refinement</a:t>
            </a:r>
          </a:p>
          <a:p>
            <a:pPr fontAlgn="base">
              <a:spcBef>
                <a:spcPct val="0"/>
              </a:spcBef>
              <a:spcAft>
                <a:spcPct val="0"/>
              </a:spcAft>
              <a:buFontTx/>
              <a:buChar char="•"/>
            </a:pPr>
            <a:r>
              <a:rPr lang="en-US" sz="1000" b="0" smtClean="0">
                <a:solidFill>
                  <a:srgbClr val="070709"/>
                </a:solidFill>
                <a:latin typeface="Tahoma" charset="0"/>
                <a:ea typeface="ＭＳ Ｐゴシック" charset="-128"/>
              </a:rPr>
              <a:t>Work-Ready Certification/Soft Skills</a:t>
            </a:r>
          </a:p>
          <a:p>
            <a:pPr fontAlgn="base">
              <a:spcBef>
                <a:spcPct val="0"/>
              </a:spcBef>
              <a:spcAft>
                <a:spcPct val="0"/>
              </a:spcAft>
              <a:buFontTx/>
              <a:buChar char="•"/>
            </a:pPr>
            <a:r>
              <a:rPr lang="en-US" sz="1000" b="0" smtClean="0">
                <a:solidFill>
                  <a:srgbClr val="070709"/>
                </a:solidFill>
                <a:latin typeface="Tahoma" charset="0"/>
                <a:ea typeface="ＭＳ Ｐゴシック" charset="-128"/>
              </a:rPr>
              <a:t>Occupational Certifications</a:t>
            </a:r>
          </a:p>
          <a:p>
            <a:pPr fontAlgn="base">
              <a:spcBef>
                <a:spcPct val="0"/>
              </a:spcBef>
              <a:spcAft>
                <a:spcPct val="0"/>
              </a:spcAft>
              <a:buFontTx/>
              <a:buChar char="•"/>
            </a:pPr>
            <a:r>
              <a:rPr lang="en-US" sz="1000" b="0" smtClean="0">
                <a:solidFill>
                  <a:srgbClr val="070709"/>
                </a:solidFill>
                <a:latin typeface="Tahoma" charset="0"/>
                <a:ea typeface="ＭＳ Ｐゴシック" charset="-128"/>
              </a:rPr>
              <a:t>Job-Seeking Skills</a:t>
            </a:r>
          </a:p>
          <a:p>
            <a:pPr fontAlgn="base">
              <a:spcBef>
                <a:spcPct val="0"/>
              </a:spcBef>
              <a:spcAft>
                <a:spcPct val="0"/>
              </a:spcAft>
              <a:buFontTx/>
              <a:buChar char="•"/>
            </a:pPr>
            <a:r>
              <a:rPr lang="en-US" sz="1000" b="0" smtClean="0">
                <a:solidFill>
                  <a:srgbClr val="070709"/>
                </a:solidFill>
                <a:latin typeface="Tahoma" charset="0"/>
                <a:ea typeface="ＭＳ Ｐゴシック" charset="-128"/>
              </a:rPr>
              <a:t>Work Experience</a:t>
            </a:r>
          </a:p>
          <a:p>
            <a:pPr fontAlgn="base">
              <a:spcBef>
                <a:spcPct val="0"/>
              </a:spcBef>
              <a:spcAft>
                <a:spcPct val="0"/>
              </a:spcAft>
              <a:buFontTx/>
              <a:buChar char="•"/>
            </a:pPr>
            <a:r>
              <a:rPr lang="en-US" sz="1000" b="0" smtClean="0">
                <a:solidFill>
                  <a:srgbClr val="070709"/>
                </a:solidFill>
                <a:latin typeface="Tahoma" charset="0"/>
                <a:ea typeface="ＭＳ Ｐゴシック" charset="-128"/>
              </a:rPr>
              <a:t>Internships</a:t>
            </a:r>
          </a:p>
          <a:p>
            <a:pPr fontAlgn="base">
              <a:spcBef>
                <a:spcPct val="0"/>
              </a:spcBef>
              <a:spcAft>
                <a:spcPct val="0"/>
              </a:spcAft>
              <a:buFontTx/>
              <a:buChar char="•"/>
            </a:pPr>
            <a:r>
              <a:rPr lang="en-US" sz="1000" b="0" smtClean="0">
                <a:solidFill>
                  <a:srgbClr val="070709"/>
                </a:solidFill>
                <a:latin typeface="Tahoma" charset="0"/>
                <a:ea typeface="ＭＳ Ｐゴシック" charset="-128"/>
              </a:rPr>
              <a:t>College Preparation</a:t>
            </a:r>
          </a:p>
        </p:txBody>
      </p:sp>
      <p:sp>
        <p:nvSpPr>
          <p:cNvPr id="157746" name="Text Box 54"/>
          <p:cNvSpPr txBox="1">
            <a:spLocks noChangeArrowheads="1"/>
          </p:cNvSpPr>
          <p:nvPr/>
        </p:nvSpPr>
        <p:spPr bwMode="auto">
          <a:xfrm>
            <a:off x="228600" y="4114800"/>
            <a:ext cx="25146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marL="63500" indent="-63500"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fontAlgn="base">
              <a:spcBef>
                <a:spcPct val="0"/>
              </a:spcBef>
              <a:spcAft>
                <a:spcPct val="0"/>
              </a:spcAft>
            </a:pPr>
            <a:r>
              <a:rPr lang="en-US" sz="1400" smtClean="0">
                <a:solidFill>
                  <a:srgbClr val="070709"/>
                </a:solidFill>
                <a:latin typeface="Tahoma" charset="0"/>
                <a:ea typeface="ＭＳ Ｐゴシック" charset="-128"/>
              </a:rPr>
              <a:t>Families &amp; Neighborhood</a:t>
            </a:r>
          </a:p>
          <a:p>
            <a:pPr fontAlgn="base">
              <a:spcBef>
                <a:spcPct val="0"/>
              </a:spcBef>
              <a:spcAft>
                <a:spcPct val="0"/>
              </a:spcAft>
              <a:buFontTx/>
              <a:buChar char="•"/>
            </a:pPr>
            <a:r>
              <a:rPr lang="en-US" sz="1000" b="0" smtClean="0">
                <a:solidFill>
                  <a:srgbClr val="070709"/>
                </a:solidFill>
                <a:latin typeface="Tahoma" charset="0"/>
                <a:ea typeface="ＭＳ Ｐゴシック" charset="-128"/>
              </a:rPr>
              <a:t> Adult Interaction </a:t>
            </a:r>
          </a:p>
          <a:p>
            <a:pPr fontAlgn="base">
              <a:spcBef>
                <a:spcPct val="0"/>
              </a:spcBef>
              <a:spcAft>
                <a:spcPct val="0"/>
              </a:spcAft>
              <a:buFontTx/>
              <a:buChar char="•"/>
            </a:pPr>
            <a:r>
              <a:rPr lang="en-US" sz="1000" b="0" smtClean="0">
                <a:solidFill>
                  <a:srgbClr val="070709"/>
                </a:solidFill>
                <a:latin typeface="Tahoma" charset="0"/>
                <a:ea typeface="ＭＳ Ｐゴシック" charset="-128"/>
              </a:rPr>
              <a:t> Role Model Observation</a:t>
            </a:r>
          </a:p>
        </p:txBody>
      </p:sp>
      <p:sp>
        <p:nvSpPr>
          <p:cNvPr id="157747" name="Text Box 55"/>
          <p:cNvSpPr txBox="1">
            <a:spLocks noChangeArrowheads="1"/>
          </p:cNvSpPr>
          <p:nvPr/>
        </p:nvSpPr>
        <p:spPr bwMode="auto">
          <a:xfrm>
            <a:off x="2743200" y="4114800"/>
            <a:ext cx="2514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9538" indent="-109538"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0"/>
              </a:spcBef>
              <a:spcAft>
                <a:spcPct val="0"/>
              </a:spcAft>
            </a:pPr>
            <a:r>
              <a:rPr lang="en-US" sz="1400" smtClean="0">
                <a:solidFill>
                  <a:srgbClr val="070709"/>
                </a:solidFill>
                <a:latin typeface="Tahoma" charset="0"/>
                <a:ea typeface="ＭＳ Ｐゴシック" charset="-128"/>
              </a:rPr>
              <a:t>Families &amp; Neighborhood</a:t>
            </a:r>
          </a:p>
          <a:p>
            <a:pPr eaLnBrk="1" fontAlgn="base" hangingPunct="1">
              <a:spcBef>
                <a:spcPct val="0"/>
              </a:spcBef>
              <a:spcAft>
                <a:spcPct val="0"/>
              </a:spcAft>
              <a:buFontTx/>
              <a:buChar char="•"/>
            </a:pPr>
            <a:r>
              <a:rPr lang="en-US" sz="1000" b="0" smtClean="0">
                <a:solidFill>
                  <a:srgbClr val="070709"/>
                </a:solidFill>
                <a:latin typeface="Tahoma" charset="0"/>
                <a:ea typeface="ＭＳ Ｐゴシック" charset="-128"/>
              </a:rPr>
              <a:t>Risk Taking</a:t>
            </a:r>
          </a:p>
          <a:p>
            <a:pPr eaLnBrk="1" fontAlgn="base" hangingPunct="1">
              <a:spcBef>
                <a:spcPct val="0"/>
              </a:spcBef>
              <a:spcAft>
                <a:spcPct val="0"/>
              </a:spcAft>
              <a:buFontTx/>
              <a:buChar char="•"/>
            </a:pPr>
            <a:r>
              <a:rPr lang="en-US" sz="1000" b="0" smtClean="0">
                <a:solidFill>
                  <a:srgbClr val="070709"/>
                </a:solidFill>
                <a:latin typeface="Tahoma" charset="0"/>
                <a:ea typeface="ＭＳ Ｐゴシック" charset="-128"/>
              </a:rPr>
              <a:t>Role Playing</a:t>
            </a:r>
          </a:p>
          <a:p>
            <a:pPr eaLnBrk="1" fontAlgn="base" hangingPunct="1">
              <a:spcBef>
                <a:spcPct val="0"/>
              </a:spcBef>
              <a:spcAft>
                <a:spcPct val="0"/>
              </a:spcAft>
              <a:buFontTx/>
              <a:buChar char="•"/>
            </a:pPr>
            <a:r>
              <a:rPr lang="en-US" sz="1000" b="0" smtClean="0">
                <a:solidFill>
                  <a:srgbClr val="070709"/>
                </a:solidFill>
                <a:latin typeface="Tahoma" charset="0"/>
                <a:ea typeface="ＭＳ Ｐゴシック" charset="-128"/>
              </a:rPr>
              <a:t>Progression of Responsibility</a:t>
            </a:r>
          </a:p>
        </p:txBody>
      </p:sp>
      <p:sp>
        <p:nvSpPr>
          <p:cNvPr id="157748" name="Text Box 56"/>
          <p:cNvSpPr txBox="1">
            <a:spLocks noChangeArrowheads="1"/>
          </p:cNvSpPr>
          <p:nvPr/>
        </p:nvSpPr>
        <p:spPr bwMode="auto">
          <a:xfrm>
            <a:off x="2743200" y="3124200"/>
            <a:ext cx="2514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fontAlgn="base">
              <a:spcBef>
                <a:spcPct val="0"/>
              </a:spcBef>
              <a:spcAft>
                <a:spcPct val="0"/>
              </a:spcAft>
            </a:pPr>
            <a:r>
              <a:rPr lang="en-US" sz="1400" smtClean="0">
                <a:solidFill>
                  <a:srgbClr val="070709"/>
                </a:solidFill>
                <a:latin typeface="Tahoma" charset="0"/>
                <a:ea typeface="ＭＳ Ｐゴシック" charset="-128"/>
              </a:rPr>
              <a:t>Workplace</a:t>
            </a:r>
          </a:p>
          <a:p>
            <a:pPr fontAlgn="base">
              <a:spcBef>
                <a:spcPct val="0"/>
              </a:spcBef>
              <a:spcAft>
                <a:spcPct val="0"/>
              </a:spcAft>
              <a:buFontTx/>
              <a:buChar char="•"/>
            </a:pPr>
            <a:r>
              <a:rPr lang="en-US" sz="1000" b="0" smtClean="0">
                <a:solidFill>
                  <a:srgbClr val="070709"/>
                </a:solidFill>
                <a:latin typeface="Tahoma" charset="0"/>
                <a:ea typeface="ＭＳ Ｐゴシック" charset="-128"/>
              </a:rPr>
              <a:t>Job Shadowing	</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 Mentoring</a:t>
            </a:r>
          </a:p>
          <a:p>
            <a:pPr fontAlgn="base">
              <a:spcBef>
                <a:spcPct val="0"/>
              </a:spcBef>
              <a:spcAft>
                <a:spcPct val="0"/>
              </a:spcAft>
              <a:buFontTx/>
              <a:buChar char="•"/>
            </a:pPr>
            <a:r>
              <a:rPr lang="en-US" sz="1000" b="0" smtClean="0">
                <a:solidFill>
                  <a:srgbClr val="070709"/>
                </a:solidFill>
                <a:latin typeface="Tahoma" charset="0"/>
                <a:ea typeface="ＭＳ Ｐゴシック" charset="-128"/>
              </a:rPr>
              <a:t>Community Service Projects</a:t>
            </a:r>
          </a:p>
          <a:p>
            <a:pPr fontAlgn="base">
              <a:spcBef>
                <a:spcPct val="0"/>
              </a:spcBef>
              <a:spcAft>
                <a:spcPct val="0"/>
              </a:spcAft>
              <a:buFontTx/>
              <a:buChar char="•"/>
            </a:pPr>
            <a:r>
              <a:rPr lang="en-US" sz="1000" b="0" smtClean="0">
                <a:solidFill>
                  <a:srgbClr val="070709"/>
                </a:solidFill>
                <a:latin typeface="Tahoma" charset="0"/>
                <a:ea typeface="ＭＳ Ｐゴシック" charset="-128"/>
              </a:rPr>
              <a:t>Informational Interviews</a:t>
            </a:r>
            <a:endParaRPr lang="en-US" sz="1000" smtClean="0">
              <a:solidFill>
                <a:srgbClr val="070709"/>
              </a:solidFill>
              <a:latin typeface="Tahoma" charset="0"/>
              <a:ea typeface="ＭＳ Ｐゴシック" charset="-128"/>
            </a:endParaRPr>
          </a:p>
        </p:txBody>
      </p:sp>
      <p:sp>
        <p:nvSpPr>
          <p:cNvPr id="157749" name="Text Box 59"/>
          <p:cNvSpPr txBox="1">
            <a:spLocks noChangeArrowheads="1"/>
          </p:cNvSpPr>
          <p:nvPr/>
        </p:nvSpPr>
        <p:spPr bwMode="auto">
          <a:xfrm>
            <a:off x="228600" y="3124200"/>
            <a:ext cx="2514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spAutoFit/>
          </a:bodyPr>
          <a:lstStyle>
            <a:lvl1pPr marL="63500" indent="-63500"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fontAlgn="base">
              <a:spcBef>
                <a:spcPct val="0"/>
              </a:spcBef>
              <a:spcAft>
                <a:spcPct val="0"/>
              </a:spcAft>
            </a:pPr>
            <a:r>
              <a:rPr lang="en-US" sz="1400" smtClean="0">
                <a:solidFill>
                  <a:srgbClr val="070709"/>
                </a:solidFill>
                <a:latin typeface="Tahoma" charset="0"/>
                <a:ea typeface="ＭＳ Ｐゴシック" charset="-128"/>
              </a:rPr>
              <a:t>Workplace</a:t>
            </a:r>
          </a:p>
          <a:p>
            <a:pPr fontAlgn="base">
              <a:spcBef>
                <a:spcPct val="0"/>
              </a:spcBef>
              <a:spcAft>
                <a:spcPct val="0"/>
              </a:spcAft>
              <a:buFontTx/>
              <a:buChar char="•"/>
            </a:pPr>
            <a:r>
              <a:rPr lang="en-US" sz="1000" b="0" smtClean="0">
                <a:solidFill>
                  <a:srgbClr val="070709"/>
                </a:solidFill>
                <a:latin typeface="Tahoma" charset="0"/>
                <a:ea typeface="ＭＳ Ｐゴシック" charset="-128"/>
              </a:rPr>
              <a:t> Industry Tours &amp; Field Trips</a:t>
            </a:r>
          </a:p>
          <a:p>
            <a:pPr fontAlgn="base">
              <a:spcBef>
                <a:spcPct val="0"/>
              </a:spcBef>
              <a:spcAft>
                <a:spcPct val="0"/>
              </a:spcAft>
              <a:buFontTx/>
              <a:buChar char="•"/>
            </a:pPr>
            <a:r>
              <a:rPr lang="en-US" sz="1000" b="0" smtClean="0">
                <a:solidFill>
                  <a:srgbClr val="070709"/>
                </a:solidFill>
                <a:latin typeface="Tahoma" charset="0"/>
                <a:ea typeface="ＭＳ Ｐゴシック" charset="-128"/>
              </a:rPr>
              <a:t> Career &amp; Job Fairs </a:t>
            </a:r>
          </a:p>
          <a:p>
            <a:pPr fontAlgn="base">
              <a:spcBef>
                <a:spcPct val="0"/>
              </a:spcBef>
              <a:spcAft>
                <a:spcPct val="0"/>
              </a:spcAft>
              <a:buFontTx/>
              <a:buChar char="•"/>
            </a:pPr>
            <a:r>
              <a:rPr lang="en-US" sz="1000" b="0" smtClean="0">
                <a:solidFill>
                  <a:srgbClr val="070709"/>
                </a:solidFill>
                <a:latin typeface="Tahoma" charset="0"/>
                <a:ea typeface="ＭＳ Ｐゴシック" charset="-128"/>
              </a:rPr>
              <a:t> Youth in the Workplace</a:t>
            </a:r>
          </a:p>
        </p:txBody>
      </p:sp>
      <p:sp>
        <p:nvSpPr>
          <p:cNvPr id="157750" name="Text Box 60"/>
          <p:cNvSpPr txBox="1">
            <a:spLocks noChangeArrowheads="1"/>
          </p:cNvSpPr>
          <p:nvPr/>
        </p:nvSpPr>
        <p:spPr bwMode="auto">
          <a:xfrm>
            <a:off x="2743200" y="1828800"/>
            <a:ext cx="2667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fontAlgn="base">
              <a:spcBef>
                <a:spcPct val="0"/>
              </a:spcBef>
              <a:spcAft>
                <a:spcPct val="0"/>
              </a:spcAft>
            </a:pPr>
            <a:r>
              <a:rPr lang="en-US" sz="1400" smtClean="0">
                <a:solidFill>
                  <a:srgbClr val="070709"/>
                </a:solidFill>
                <a:latin typeface="Tahoma" charset="0"/>
                <a:ea typeface="ＭＳ Ｐゴシック" charset="-128"/>
              </a:rPr>
              <a:t>Classroom &amp; School</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 Pathways, Courses, &amp; Clubs</a:t>
            </a:r>
          </a:p>
          <a:p>
            <a:pPr fontAlgn="base">
              <a:spcBef>
                <a:spcPct val="0"/>
              </a:spcBef>
              <a:spcAft>
                <a:spcPct val="0"/>
              </a:spcAft>
              <a:buFontTx/>
              <a:buChar char="•"/>
            </a:pPr>
            <a:r>
              <a:rPr lang="en-US" sz="1000" b="0" smtClean="0">
                <a:solidFill>
                  <a:srgbClr val="070709"/>
                </a:solidFill>
                <a:latin typeface="Tahoma" charset="0"/>
                <a:ea typeface="ＭＳ Ｐゴシック" charset="-128"/>
              </a:rPr>
              <a:t>Integrated Curriculum</a:t>
            </a:r>
          </a:p>
          <a:p>
            <a:pPr fontAlgn="base">
              <a:spcBef>
                <a:spcPct val="0"/>
              </a:spcBef>
              <a:spcAft>
                <a:spcPct val="0"/>
              </a:spcAft>
              <a:buFontTx/>
              <a:buChar char="•"/>
            </a:pPr>
            <a:r>
              <a:rPr lang="en-US" sz="1000" b="0" smtClean="0">
                <a:solidFill>
                  <a:srgbClr val="070709"/>
                </a:solidFill>
                <a:latin typeface="Tahoma" charset="0"/>
                <a:ea typeface="ＭＳ Ｐゴシック" charset="-128"/>
              </a:rPr>
              <a:t>Classroom Simulations </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 Plan Development</a:t>
            </a:r>
          </a:p>
          <a:p>
            <a:pPr fontAlgn="base">
              <a:spcBef>
                <a:spcPct val="0"/>
              </a:spcBef>
              <a:spcAft>
                <a:spcPct val="0"/>
              </a:spcAft>
              <a:buFontTx/>
              <a:buChar char="•"/>
            </a:pPr>
            <a:r>
              <a:rPr lang="en-US" sz="1000" b="0" smtClean="0">
                <a:solidFill>
                  <a:srgbClr val="070709"/>
                </a:solidFill>
                <a:latin typeface="Tahoma" charset="0"/>
                <a:ea typeface="ＭＳ Ｐゴシック" charset="-128"/>
              </a:rPr>
              <a:t>Career-Focused Projects &amp; Assignments</a:t>
            </a:r>
          </a:p>
          <a:p>
            <a:pPr fontAlgn="base">
              <a:spcBef>
                <a:spcPct val="0"/>
              </a:spcBef>
              <a:spcAft>
                <a:spcPct val="0"/>
              </a:spcAft>
              <a:buFontTx/>
              <a:buChar char="•"/>
            </a:pPr>
            <a:r>
              <a:rPr lang="en-US" sz="1000" b="0" smtClean="0">
                <a:solidFill>
                  <a:srgbClr val="070709"/>
                </a:solidFill>
                <a:latin typeface="Tahoma" charset="0"/>
                <a:ea typeface="ＭＳ Ｐゴシック" charset="-128"/>
              </a:rPr>
              <a:t>College Exploration</a:t>
            </a:r>
          </a:p>
        </p:txBody>
      </p:sp>
      <p:pic>
        <p:nvPicPr>
          <p:cNvPr id="157751" name="Picture 61" descr="SCOElogo"/>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848600" y="5867400"/>
            <a:ext cx="1143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52" name="Text Box 60"/>
          <p:cNvSpPr txBox="1">
            <a:spLocks noChangeArrowheads="1"/>
          </p:cNvSpPr>
          <p:nvPr/>
        </p:nvSpPr>
        <p:spPr bwMode="auto">
          <a:xfrm>
            <a:off x="5181600" y="3733800"/>
            <a:ext cx="2667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42888" indent="-133350"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eaLnBrk="1" fontAlgn="base" hangingPunct="1">
              <a:spcBef>
                <a:spcPct val="50000"/>
              </a:spcBef>
              <a:spcAft>
                <a:spcPct val="0"/>
              </a:spcAft>
            </a:pPr>
            <a:r>
              <a:rPr lang="en-US" sz="1400" smtClean="0">
                <a:solidFill>
                  <a:srgbClr val="000000"/>
                </a:solidFill>
                <a:latin typeface="Tahoma" charset="0"/>
                <a:ea typeface="ＭＳ Ｐゴシック" charset="-128"/>
              </a:rPr>
              <a:t>Postsecondary Options</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Community College</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4-year College or University</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Trade/Technical School</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Military Service/National Service</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Apprenticeship</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Enter Workforce (full or part time)</a:t>
            </a:r>
          </a:p>
          <a:p>
            <a:pPr eaLnBrk="1" fontAlgn="base" hangingPunct="1">
              <a:spcBef>
                <a:spcPct val="0"/>
              </a:spcBef>
              <a:spcAft>
                <a:spcPct val="0"/>
              </a:spcAft>
              <a:buFontTx/>
              <a:buChar char="•"/>
            </a:pPr>
            <a:r>
              <a:rPr lang="en-US" sz="1000" b="0" smtClean="0">
                <a:solidFill>
                  <a:srgbClr val="000000"/>
                </a:solidFill>
                <a:latin typeface="Tahoma" charset="0"/>
                <a:ea typeface="ＭＳ Ｐゴシック" charset="-128"/>
              </a:rPr>
              <a:t>Self-Employment/Entrepreneur</a:t>
            </a:r>
            <a:endParaRPr lang="en-US" sz="1000" b="0" smtClean="0">
              <a:solidFill>
                <a:srgbClr val="070709"/>
              </a:solidFill>
              <a:latin typeface="Tahoma" charset="0"/>
              <a:ea typeface="ＭＳ Ｐゴシック" charset="-128"/>
            </a:endParaRPr>
          </a:p>
        </p:txBody>
      </p:sp>
    </p:spTree>
    <p:extLst>
      <p:ext uri="{BB962C8B-B14F-4D97-AF65-F5344CB8AC3E}">
        <p14:creationId xmlns:p14="http://schemas.microsoft.com/office/powerpoint/2010/main" val="1400394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8722" name="Text Box 4"/>
          <p:cNvSpPr txBox="1">
            <a:spLocks noChangeArrowheads="1"/>
          </p:cNvSpPr>
          <p:nvPr/>
        </p:nvSpPr>
        <p:spPr bwMode="auto">
          <a:xfrm>
            <a:off x="304800" y="685800"/>
            <a:ext cx="8610600" cy="52149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b="1">
                <a:solidFill>
                  <a:schemeClr val="tx1"/>
                </a:solidFill>
                <a:latin typeface="Georgia" pitchFamily="18" charset="0"/>
              </a:defRPr>
            </a:lvl1pPr>
            <a:lvl2pPr marL="742950" indent="-285750" eaLnBrk="0" hangingPunct="0">
              <a:defRPr sz="4000" b="1">
                <a:solidFill>
                  <a:schemeClr val="tx1"/>
                </a:solidFill>
                <a:latin typeface="Georgia" pitchFamily="18" charset="0"/>
              </a:defRPr>
            </a:lvl2pPr>
            <a:lvl3pPr marL="1143000" indent="-228600" eaLnBrk="0" hangingPunct="0">
              <a:defRPr sz="4000" b="1">
                <a:solidFill>
                  <a:schemeClr val="tx1"/>
                </a:solidFill>
                <a:latin typeface="Georgia" pitchFamily="18" charset="0"/>
              </a:defRPr>
            </a:lvl3pPr>
            <a:lvl4pPr marL="1600200" indent="-228600" eaLnBrk="0" hangingPunct="0">
              <a:defRPr sz="4000" b="1">
                <a:solidFill>
                  <a:schemeClr val="tx1"/>
                </a:solidFill>
                <a:latin typeface="Georgia" pitchFamily="18" charset="0"/>
              </a:defRPr>
            </a:lvl4pPr>
            <a:lvl5pPr marL="2057400" indent="-228600" eaLnBrk="0" hangingPunct="0">
              <a:defRPr sz="4000" b="1">
                <a:solidFill>
                  <a:schemeClr val="tx1"/>
                </a:solidFill>
                <a:latin typeface="Georgia" pitchFamily="18" charset="0"/>
              </a:defRPr>
            </a:lvl5pPr>
            <a:lvl6pPr marL="2514600" indent="-228600" eaLnBrk="0" fontAlgn="base" hangingPunct="0">
              <a:spcBef>
                <a:spcPct val="0"/>
              </a:spcBef>
              <a:spcAft>
                <a:spcPct val="0"/>
              </a:spcAft>
              <a:defRPr sz="4000" b="1">
                <a:solidFill>
                  <a:schemeClr val="tx1"/>
                </a:solidFill>
                <a:latin typeface="Georgia" pitchFamily="18" charset="0"/>
              </a:defRPr>
            </a:lvl6pPr>
            <a:lvl7pPr marL="2971800" indent="-228600" eaLnBrk="0" fontAlgn="base" hangingPunct="0">
              <a:spcBef>
                <a:spcPct val="0"/>
              </a:spcBef>
              <a:spcAft>
                <a:spcPct val="0"/>
              </a:spcAft>
              <a:defRPr sz="4000" b="1">
                <a:solidFill>
                  <a:schemeClr val="tx1"/>
                </a:solidFill>
                <a:latin typeface="Georgia" pitchFamily="18" charset="0"/>
              </a:defRPr>
            </a:lvl7pPr>
            <a:lvl8pPr marL="3429000" indent="-228600" eaLnBrk="0" fontAlgn="base" hangingPunct="0">
              <a:spcBef>
                <a:spcPct val="0"/>
              </a:spcBef>
              <a:spcAft>
                <a:spcPct val="0"/>
              </a:spcAft>
              <a:defRPr sz="4000" b="1">
                <a:solidFill>
                  <a:schemeClr val="tx1"/>
                </a:solidFill>
                <a:latin typeface="Georgia" pitchFamily="18" charset="0"/>
              </a:defRPr>
            </a:lvl8pPr>
            <a:lvl9pPr marL="3886200" indent="-228600" eaLnBrk="0" fontAlgn="base" hangingPunct="0">
              <a:spcBef>
                <a:spcPct val="0"/>
              </a:spcBef>
              <a:spcAft>
                <a:spcPct val="0"/>
              </a:spcAft>
              <a:defRPr sz="4000" b="1">
                <a:solidFill>
                  <a:schemeClr val="tx1"/>
                </a:solidFill>
                <a:latin typeface="Georgia" pitchFamily="18" charset="0"/>
              </a:defRPr>
            </a:lvl9pPr>
          </a:lstStyle>
          <a:p>
            <a:pPr algn="ctr" eaLnBrk="1" fontAlgn="base" hangingPunct="1">
              <a:spcBef>
                <a:spcPct val="50000"/>
              </a:spcBef>
              <a:spcAft>
                <a:spcPct val="0"/>
              </a:spcAft>
            </a:pPr>
            <a:r>
              <a:rPr lang="en-US" sz="4800" dirty="0" smtClean="0">
                <a:solidFill>
                  <a:srgbClr val="FFC000"/>
                </a:solidFill>
              </a:rPr>
              <a:t>Provide students with early career awareness &amp; exploration opportunities to connect academic learning with student interests and the world outside of school</a:t>
            </a:r>
          </a:p>
        </p:txBody>
      </p:sp>
    </p:spTree>
    <p:extLst>
      <p:ext uri="{BB962C8B-B14F-4D97-AF65-F5344CB8AC3E}">
        <p14:creationId xmlns:p14="http://schemas.microsoft.com/office/powerpoint/2010/main" val="4224555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0"/>
            <a:ext cx="9144000" cy="6858000"/>
          </a:xfrm>
        </p:spPr>
        <p:txBody>
          <a:bodyPr/>
          <a:lstStyle/>
          <a:p>
            <a:pPr eaLnBrk="1" hangingPunct="1"/>
            <a:r>
              <a:rPr lang="en-US" sz="3200" i="1" dirty="0" smtClean="0"/>
              <a:t>Most of us acquired a </a:t>
            </a:r>
            <a:r>
              <a:rPr lang="en-US" sz="3200" i="1" dirty="0" smtClean="0">
                <a:solidFill>
                  <a:srgbClr val="FFC000"/>
                </a:solidFill>
              </a:rPr>
              <a:t>superficial and narrow knowledge base of occupations </a:t>
            </a:r>
            <a:r>
              <a:rPr lang="en-US" sz="3200" i="1" dirty="0" smtClean="0"/>
              <a:t>while we were growing up. Our occupational knowledge reflected what we knew about our family members’ jobs, the jobs of our neighbors, and the people we came in contact with in our community on a regular basis. This natural occurrence tends to </a:t>
            </a:r>
            <a:r>
              <a:rPr lang="en-US" sz="3200" i="1" dirty="0" smtClean="0">
                <a:solidFill>
                  <a:srgbClr val="FFC000"/>
                </a:solidFill>
              </a:rPr>
              <a:t>severely limit the career options that students see for themselves</a:t>
            </a:r>
            <a:r>
              <a:rPr lang="en-US" sz="3200" i="1" dirty="0" smtClean="0"/>
              <a:t>. It may explain why so many children mention the jobs of firefighter, police officer, nurse, or teacher when asked what they want to be when they grow up. These jobs are familiar to them in their daily lives.</a:t>
            </a:r>
            <a:r>
              <a:rPr lang="en-US" sz="3200" dirty="0" smtClean="0"/>
              <a:t/>
            </a:r>
            <a:br>
              <a:rPr lang="en-US" sz="3200" dirty="0" smtClean="0"/>
            </a:br>
            <a:r>
              <a:rPr lang="en-US" sz="3200" dirty="0" smtClean="0"/>
              <a:t>(</a:t>
            </a:r>
            <a:r>
              <a:rPr lang="en-US" sz="3200" dirty="0" err="1" smtClean="0"/>
              <a:t>Colussy</a:t>
            </a:r>
            <a:r>
              <a:rPr lang="en-US" sz="3200" dirty="0" smtClean="0"/>
              <a:t>, 1998)</a:t>
            </a:r>
          </a:p>
        </p:txBody>
      </p:sp>
    </p:spTree>
    <p:extLst>
      <p:ext uri="{BB962C8B-B14F-4D97-AF65-F5344CB8AC3E}">
        <p14:creationId xmlns:p14="http://schemas.microsoft.com/office/powerpoint/2010/main" val="3229831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r>
              <a:rPr lang="en-US" smtClean="0">
                <a:solidFill>
                  <a:schemeClr val="bg1"/>
                </a:solidFill>
                <a:latin typeface="Georgia" pitchFamily="18" charset="0"/>
              </a:rPr>
              <a:t>Program Goals &amp; Objectives</a:t>
            </a:r>
          </a:p>
        </p:txBody>
      </p:sp>
      <p:sp>
        <p:nvSpPr>
          <p:cNvPr id="161795" name="Rectangle 3"/>
          <p:cNvSpPr>
            <a:spLocks noGrp="1" noChangeArrowheads="1"/>
          </p:cNvSpPr>
          <p:nvPr>
            <p:ph type="body" idx="1"/>
          </p:nvPr>
        </p:nvSpPr>
        <p:spPr>
          <a:xfrm>
            <a:off x="152400" y="3124200"/>
            <a:ext cx="8839200" cy="914400"/>
          </a:xfrm>
          <a:solidFill>
            <a:schemeClr val="bg1"/>
          </a:solidFill>
        </p:spPr>
        <p:txBody>
          <a:bodyPr/>
          <a:lstStyle/>
          <a:p>
            <a:pPr algn="ctr" eaLnBrk="1" hangingPunct="1">
              <a:buFontTx/>
              <a:buNone/>
            </a:pPr>
            <a:r>
              <a:rPr lang="en-US" sz="3600" b="1" dirty="0" smtClean="0">
                <a:solidFill>
                  <a:srgbClr val="FFC000"/>
                </a:solidFill>
                <a:latin typeface="Georgia" pitchFamily="18" charset="0"/>
              </a:rPr>
              <a:t>Expand knowledge of career options</a:t>
            </a:r>
          </a:p>
          <a:p>
            <a:pPr eaLnBrk="1" hangingPunct="1">
              <a:buFontTx/>
              <a:buNone/>
            </a:pPr>
            <a:endParaRPr lang="en-US" sz="2800" b="1" dirty="0" smtClean="0"/>
          </a:p>
        </p:txBody>
      </p:sp>
    </p:spTree>
    <p:extLst>
      <p:ext uri="{BB962C8B-B14F-4D97-AF65-F5344CB8AC3E}">
        <p14:creationId xmlns:p14="http://schemas.microsoft.com/office/powerpoint/2010/main" val="795658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683</Words>
  <Application>Microsoft Office PowerPoint</Application>
  <PresentationFormat>On-screen Show (4:3)</PresentationFormat>
  <Paragraphs>149</Paragraphs>
  <Slides>16</Slides>
  <Notes>4</Notes>
  <HiddenSlides>0</HiddenSlides>
  <MMClips>0</MMClips>
  <ScaleCrop>false</ScaleCrop>
  <HeadingPairs>
    <vt:vector size="4" baseType="variant">
      <vt:variant>
        <vt:lpstr>Theme</vt:lpstr>
      </vt:variant>
      <vt:variant>
        <vt:i4>9</vt:i4>
      </vt:variant>
      <vt:variant>
        <vt:lpstr>Slide Titles</vt:lpstr>
      </vt:variant>
      <vt:variant>
        <vt:i4>16</vt:i4>
      </vt:variant>
    </vt:vector>
  </HeadingPairs>
  <TitlesOfParts>
    <vt:vector size="25" baseType="lpstr">
      <vt:lpstr>Introducing PowerPoint 2010</vt:lpstr>
      <vt:lpstr>Default Design</vt:lpstr>
      <vt:lpstr>7_Default Design</vt:lpstr>
      <vt:lpstr>9_Default Design</vt:lpstr>
      <vt:lpstr>10_Default Design</vt:lpstr>
      <vt:lpstr>11_Default Design</vt:lpstr>
      <vt:lpstr>12_Default Design</vt:lpstr>
      <vt:lpstr>13_Default Design</vt:lpstr>
      <vt:lpstr>15_Default Design</vt:lpstr>
      <vt:lpstr>Dan Blake Director, Innovation &amp; Partnerships Sonoma County Office of Education  “Addressing the Issues”</vt:lpstr>
      <vt:lpstr>PowerPoint Presentation</vt:lpstr>
      <vt:lpstr>PowerPoint Presentation</vt:lpstr>
      <vt:lpstr>PowerPoint Presentation</vt:lpstr>
      <vt:lpstr>PowerPoint Presentation</vt:lpstr>
      <vt:lpstr>Career Development Continuum Preparing all Youth for Success in College, Career, and Life</vt:lpstr>
      <vt:lpstr>PowerPoint Presentation</vt:lpstr>
      <vt:lpstr>Most of us acquired a superficial and narrow knowledge base of occupations while we were growing up. Our occupational knowledge reflected what we knew about our family members’ jobs, the jobs of our neighbors, and the people we came in contact with in our community on a regular basis. This natural occurrence tends to severely limit the career options that students see for themselves. It may explain why so many children mention the jobs of firefighter, police officer, nurse, or teacher when asked what they want to be when they grow up. These jobs are familiar to them in their daily lives. (Colussy, 1998)</vt:lpstr>
      <vt:lpstr>Program Goals &amp; Objectives</vt:lpstr>
      <vt:lpstr>Program Goals &amp; Objectives</vt:lpstr>
      <vt:lpstr>Program Goals &amp; Objectives</vt:lpstr>
      <vt:lpstr>Program Goals &amp; Objectives</vt:lpstr>
      <vt:lpstr>Program Goals &amp; Objectives</vt:lpstr>
      <vt:lpstr>Program Goals &amp; Objectives</vt:lpstr>
      <vt:lpstr>PowerPoint Presentation</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2013-01-12T18:56:35Z</dcterms:created>
  <dcterms:modified xsi:type="dcterms:W3CDTF">2013-03-15T01:02:56Z</dcterms:modified>
</cp:coreProperties>
</file>