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sldIdLst>
    <p:sldId id="277" r:id="rId2"/>
    <p:sldId id="258" r:id="rId3"/>
    <p:sldId id="270" r:id="rId4"/>
    <p:sldId id="282" r:id="rId5"/>
    <p:sldId id="314" r:id="rId6"/>
    <p:sldId id="318" r:id="rId7"/>
    <p:sldId id="319" r:id="rId8"/>
    <p:sldId id="315" r:id="rId9"/>
    <p:sldId id="320" r:id="rId10"/>
    <p:sldId id="31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CB6BBEF7-9717-4733-A929-535518E6EBF6}">
          <p14:sldIdLst>
            <p14:sldId id="277"/>
            <p14:sldId id="258"/>
          </p14:sldIdLst>
        </p14:section>
        <p14:section name="David" id="{16378913-E5ED-4281-BAF5-F1F938CB0BED}">
          <p14:sldIdLst/>
        </p14:section>
        <p14:section name="Dan" id="{E2D565D1-BA5E-44E6-A40E-50A644912248}">
          <p14:sldIdLst/>
        </p14:section>
        <p14:section name="Untitled Section" id="{7DF3D72B-CBF4-41E0-8FB5-B785C4F06D18}">
          <p14:sldIdLst/>
        </p14:section>
        <p14:section name="Rebecca" id="{71D59651-8EFA-4415-9623-98B4C4A8699C}">
          <p14:sldIdLst>
            <p14:sldId id="270"/>
            <p14:sldId id="282"/>
            <p14:sldId id="314"/>
            <p14:sldId id="318"/>
            <p14:sldId id="319"/>
            <p14:sldId id="315"/>
            <p14:sldId id="320"/>
          </p14:sldIdLst>
        </p14:section>
        <p14:section name="Contact information" id="{2E16B512-814A-4DC1-A986-25475E10E0EF}">
          <p14:sldIdLst>
            <p14:sldId id="31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62" autoAdjust="0"/>
    <p:restoredTop sz="89825" autoAdjust="0"/>
  </p:normalViewPr>
  <p:slideViewPr>
    <p:cSldViewPr>
      <p:cViewPr>
        <p:scale>
          <a:sx n="95" d="100"/>
          <a:sy n="95" d="100"/>
        </p:scale>
        <p:origin x="-1578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658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F830A1-3891-4B82-A120-081866556DA0}" type="datetimeFigureOut">
              <a:rPr lang="en-US" smtClean="0"/>
              <a:pPr/>
              <a:t>3/14/2013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CC9574-A819-4FE4-99A7-1E27AD09A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726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0548" y="20547"/>
            <a:ext cx="3498527" cy="28253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503486" y="20548"/>
            <a:ext cx="5624418" cy="2825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20923" y="2818500"/>
            <a:ext cx="7668994" cy="22962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7662119" y="2819400"/>
            <a:ext cx="1461333" cy="2293850"/>
          </a:xfrm>
          <a:prstGeom prst="rect">
            <a:avLst/>
          </a:prstGeom>
        </p:spPr>
      </p:pic>
      <p:pic>
        <p:nvPicPr>
          <p:cNvPr id="11" name="Picture 10"/>
          <p:cNvPicPr>
            <a:picLocks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20548" y="5089818"/>
            <a:ext cx="9098280" cy="173736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8755230" y="2469776"/>
            <a:ext cx="304800" cy="152400"/>
          </a:xfrm>
          <a:prstGeom prst="rect">
            <a:avLst/>
          </a:prstGeom>
          <a:solidFill>
            <a:srgbClr val="F27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47F28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3/14/2013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581400" y="1295400"/>
            <a:ext cx="5105400" cy="1416269"/>
          </a:xfrm>
        </p:spPr>
        <p:txBody>
          <a:bodyPr anchor="b">
            <a:normAutofit/>
          </a:bodyPr>
          <a:lstStyle>
            <a:lvl1pPr algn="r">
              <a:buNone/>
              <a:defRPr lang="en-US" sz="2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344" y="4114800"/>
            <a:ext cx="7315200" cy="914400"/>
          </a:xfrm>
        </p:spPr>
        <p:txBody>
          <a:bodyPr anchor="b" anchorCtr="0">
            <a:normAutofit/>
          </a:bodyPr>
          <a:lstStyle>
            <a:lvl1pPr marL="0" indent="0">
              <a:defRPr lang="en-US" sz="3600" b="1" kern="1200" baseline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build="p">
        <p:tmplLst>
          <p:tmpl lvl="1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edia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3/14/2013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595263" y="4800600"/>
            <a:ext cx="4873752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Georgia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6552" y="4800600"/>
            <a:ext cx="4809244" cy="566738"/>
          </a:xfrm>
        </p:spPr>
        <p:txBody>
          <a:bodyPr anchor="b">
            <a:normAutofit/>
          </a:bodyPr>
          <a:lstStyle>
            <a:lvl1pPr algn="ctr">
              <a:defRPr sz="18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Media Placeholder 8"/>
          <p:cNvSpPr>
            <a:spLocks noGrp="1"/>
          </p:cNvSpPr>
          <p:nvPr>
            <p:ph type="media" sz="quarter" idx="13"/>
          </p:nvPr>
        </p:nvSpPr>
        <p:spPr>
          <a:xfrm>
            <a:off x="587022" y="838200"/>
            <a:ext cx="4873752" cy="381282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media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5776863" y="838200"/>
            <a:ext cx="2819400" cy="4636911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792800" y="4800600"/>
            <a:ext cx="5500800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Georg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ctr">
              <a:defRPr sz="18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62600"/>
            <a:ext cx="5486400" cy="609600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3/14/2013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Vertical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en-US" smtClean="0"/>
              <a:pPr/>
              <a:t>3/14/2013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0" y="414867"/>
            <a:ext cx="5029200" cy="457200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/>
          </a:bodyPr>
          <a:lstStyle>
            <a:lvl1pPr algn="l">
              <a:defRPr lang="en-US" sz="2800" b="1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    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150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105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3/14/2013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34E2-BBB6-4D34-BB01-078E9AA25260}" type="datetimeFigureOut">
              <a:rPr lang="en-US" smtClean="0"/>
              <a:pPr/>
              <a:t>3/14/2013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0FCD-5F4C-4989-BE05-0A8208BCBC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1992354"/>
            <a:ext cx="5867400" cy="1970046"/>
          </a:xfrm>
        </p:spPr>
        <p:txBody>
          <a:bodyPr anchor="ctr">
            <a:normAutofit/>
          </a:bodyPr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5105400"/>
            <a:ext cx="8229601" cy="375787"/>
          </a:xfrm>
        </p:spPr>
        <p:txBody>
          <a:bodyPr anchor="b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 userDrawn="1"/>
        </p:nvSpPr>
        <p:spPr>
          <a:xfrm>
            <a:off x="762000" y="1946209"/>
            <a:ext cx="2057400" cy="2057400"/>
          </a:xfrm>
          <a:prstGeom prst="ellipse">
            <a:avLst/>
          </a:prstGeom>
          <a:gradFill flip="none" rotWithShape="1">
            <a:gsLst>
              <a:gs pos="0">
                <a:srgbClr val="F39C29"/>
              </a:gs>
              <a:gs pos="50000">
                <a:srgbClr val="F7931D"/>
              </a:gs>
              <a:gs pos="100000">
                <a:srgbClr val="FF6600"/>
              </a:gs>
            </a:gsLst>
            <a:path path="circle">
              <a:fillToRect l="50000" t="50000" r="50000" b="50000"/>
            </a:path>
            <a:tileRect/>
          </a:gradFill>
          <a:ln w="82550">
            <a:noFill/>
          </a:ln>
          <a:effectLst>
            <a:outerShdw blurRad="1524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      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8686800" y="5265376"/>
            <a:ext cx="457200" cy="9667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6600"/>
                </a:solidFill>
              </a:rPr>
              <a:t>           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180" y="76200"/>
            <a:ext cx="8403020" cy="685800"/>
          </a:xfrm>
        </p:spPr>
        <p:txBody>
          <a:bodyPr anchor="ctr" anchorCtr="0">
            <a:normAutofit/>
          </a:bodyPr>
          <a:lstStyle>
            <a:lvl1pPr algn="l">
              <a:defRPr sz="3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3/14/2013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: Emphasi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3/14/2013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99" y="1"/>
            <a:ext cx="7068015" cy="838200"/>
          </a:xfrm>
        </p:spPr>
        <p:txBody>
          <a:bodyPr anchor="b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2"/>
            <a:ext cx="4038600" cy="3971455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3971454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en-US" smtClean="0"/>
              <a:pPr/>
              <a:t>3/14/2013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3/14/2013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762000"/>
            <a:ext cx="2445488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400" y="2077200"/>
            <a:ext cx="70104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: Emphasi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en-US" smtClean="0"/>
              <a:pPr/>
              <a:t>3/14/2013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90400" y="3081000"/>
            <a:ext cx="8686800" cy="1095600"/>
          </a:xfrm>
        </p:spPr>
        <p:txBody>
          <a:bodyPr>
            <a:normAutofit/>
          </a:bodyPr>
          <a:lstStyle>
            <a:lvl1pPr algn="ctr">
              <a:defRPr lang="en-US" sz="4600" b="1" kern="1200" spc="-150" baseline="0" dirty="0" smtClean="0">
                <a:ln>
                  <a:gradFill>
                    <a:gsLst>
                      <a:gs pos="0">
                        <a:schemeClr val="bg1"/>
                      </a:gs>
                      <a:gs pos="50000">
                        <a:schemeClr val="bg1">
                          <a:lumMod val="75000"/>
                        </a:schemeClr>
                      </a:gs>
                    </a:gsLst>
                    <a:lin ang="5400000" scaled="0"/>
                  </a:gradFill>
                </a:ln>
                <a:gradFill>
                  <a:gsLst>
                    <a:gs pos="11000">
                      <a:schemeClr val="bg1">
                        <a:lumMod val="75000"/>
                      </a:schemeClr>
                    </a:gs>
                    <a:gs pos="91000">
                      <a:schemeClr val="bg1"/>
                    </a:gs>
                  </a:gsLst>
                  <a:lin ang="16200000" scaled="1"/>
                </a:gradFill>
                <a:effectLst>
                  <a:outerShdw blurRad="38100" algn="ctr" rotWithShape="0">
                    <a:prstClr val="black">
                      <a:alpha val="25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283952" y="2424752"/>
            <a:ext cx="8694000" cy="639762"/>
          </a:xfrm>
        </p:spPr>
        <p:txBody>
          <a:bodyPr anchor="b">
            <a:normAutofit/>
          </a:bodyPr>
          <a:lstStyle>
            <a:lvl1pPr marL="0" indent="0" algn="ctr">
              <a:buNone/>
              <a:defRPr lang="en-US" sz="2800" kern="1200" dirty="0" smtClean="0">
                <a:solidFill>
                  <a:srgbClr val="2E507A">
                    <a:alpha val="81000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with Text 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3/14/2013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2895600"/>
            <a:ext cx="7543800" cy="2133600"/>
          </a:xfrm>
          <a:prstGeom prst="rect">
            <a:avLst/>
          </a:prstGeom>
          <a:gradFill flip="none" rotWithShape="1">
            <a:gsLst>
              <a:gs pos="63000">
                <a:schemeClr val="tx1">
                  <a:lumMod val="85000"/>
                  <a:lumOff val="15000"/>
                  <a:alpha val="49000"/>
                </a:schemeClr>
              </a:gs>
              <a:gs pos="100000">
                <a:schemeClr val="tx1">
                  <a:lumMod val="95000"/>
                  <a:lumOff val="5000"/>
                  <a:alpha val="5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14867" y="3200400"/>
            <a:ext cx="7010400" cy="167640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defRPr lang="en-US" sz="40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4648200" y="664780"/>
            <a:ext cx="4191000" cy="381000"/>
          </a:xfrm>
        </p:spPr>
        <p:txBody>
          <a:bodyPr>
            <a:normAutofit/>
          </a:bodyPr>
          <a:lstStyle>
            <a:lvl1pPr algn="r">
              <a:buNone/>
              <a:defRPr lang="en-US" sz="1800" b="1" kern="12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utoUpdateAnimBg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3008313" cy="825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609600"/>
            <a:ext cx="5111750" cy="533400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1"/>
            <a:ext cx="3008313" cy="38226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3/14/2013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6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3/14/2013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1" r:id="rId4"/>
    <p:sldLayoutId id="2147483652" r:id="rId5"/>
    <p:sldLayoutId id="2147483654" r:id="rId6"/>
    <p:sldLayoutId id="2147483655" r:id="rId7"/>
    <p:sldLayoutId id="2147483660" r:id="rId8"/>
    <p:sldLayoutId id="2147483656" r:id="rId9"/>
    <p:sldLayoutId id="2147483676" r:id="rId10"/>
    <p:sldLayoutId id="2147483657" r:id="rId11"/>
    <p:sldLayoutId id="2147483658" r:id="rId12"/>
    <p:sldLayoutId id="2147483659" r:id="rId13"/>
    <p:sldLayoutId id="2147483663" r:id="rId1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hyperlink" Target="mailto:dmilitzer@cde.ca.gov" TargetMode="External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0.png"/><Relationship Id="rId5" Type="http://schemas.openxmlformats.org/officeDocument/2006/relationships/hyperlink" Target="mailto:rdedmond@gwu.edu" TargetMode="External"/><Relationship Id="rId4" Type="http://schemas.openxmlformats.org/officeDocument/2006/relationships/hyperlink" Target="mailto:dblake@scoe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581400" y="0"/>
            <a:ext cx="5181600" cy="2732689"/>
          </a:xfrm>
        </p:spPr>
        <p:txBody>
          <a:bodyPr>
            <a:normAutofit lnSpcReduction="10000"/>
          </a:bodyPr>
          <a:lstStyle/>
          <a:p>
            <a:r>
              <a:rPr lang="en-US" sz="2000" b="1" dirty="0" smtClean="0"/>
              <a:t>David </a:t>
            </a:r>
            <a:r>
              <a:rPr lang="en-US" sz="2000" b="1" dirty="0" err="1" smtClean="0"/>
              <a:t>Militzer</a:t>
            </a:r>
            <a:r>
              <a:rPr lang="en-US" sz="2000" b="1" dirty="0" smtClean="0"/>
              <a:t>, </a:t>
            </a:r>
          </a:p>
          <a:p>
            <a:r>
              <a:rPr lang="en-US" sz="1600" dirty="0" smtClean="0"/>
              <a:t>Education Program Consultant</a:t>
            </a:r>
          </a:p>
          <a:p>
            <a:r>
              <a:rPr lang="en-US" sz="1600" dirty="0" smtClean="0"/>
              <a:t>California Department of Education</a:t>
            </a:r>
          </a:p>
          <a:p>
            <a:r>
              <a:rPr lang="en-US" sz="2000" b="1" dirty="0" smtClean="0"/>
              <a:t>Dan Blake</a:t>
            </a:r>
          </a:p>
          <a:p>
            <a:r>
              <a:rPr lang="en-US" sz="1600" dirty="0" smtClean="0"/>
              <a:t>Director, Innovation &amp; Partnerships</a:t>
            </a:r>
          </a:p>
          <a:p>
            <a:r>
              <a:rPr lang="en-US" sz="1600" dirty="0" smtClean="0"/>
              <a:t>Sonoma County Office of Education</a:t>
            </a:r>
          </a:p>
          <a:p>
            <a:r>
              <a:rPr lang="en-US" sz="2000" b="1" dirty="0" smtClean="0"/>
              <a:t>Rebecca </a:t>
            </a:r>
            <a:r>
              <a:rPr lang="en-US" sz="2000" b="1" dirty="0" err="1" smtClean="0"/>
              <a:t>Dedmond</a:t>
            </a:r>
            <a:r>
              <a:rPr lang="en-US" sz="2000" b="1" dirty="0" smtClean="0"/>
              <a:t>, Ph.D.</a:t>
            </a:r>
          </a:p>
          <a:p>
            <a:r>
              <a:rPr lang="en-US" sz="1600" dirty="0" smtClean="0"/>
              <a:t>Director, Freshman Transition Initiative</a:t>
            </a:r>
          </a:p>
          <a:p>
            <a:r>
              <a:rPr lang="en-US" sz="1600" dirty="0" smtClean="0"/>
              <a:t>George Washington University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6200" y="2895600"/>
            <a:ext cx="7543800" cy="2133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dirty="0" smtClean="0">
                <a:solidFill>
                  <a:srgbClr val="262626"/>
                </a:solidFill>
              </a:rPr>
              <a:t/>
            </a:r>
            <a:br>
              <a:rPr lang="en-US" sz="2400" dirty="0" smtClean="0">
                <a:solidFill>
                  <a:srgbClr val="262626"/>
                </a:solidFill>
              </a:rPr>
            </a:br>
            <a:r>
              <a:rPr lang="en-US" dirty="0">
                <a:solidFill>
                  <a:prstClr val="white"/>
                </a:solidFill>
              </a:rPr>
              <a:t>Education and the Unemployment Crisis: Real Career-building Tools for Middle and High Schools, Students, &amp;</a:t>
            </a:r>
            <a:r>
              <a:rPr lang="en-US" dirty="0" smtClean="0">
                <a:solidFill>
                  <a:prstClr val="white"/>
                </a:solidFill>
              </a:rPr>
              <a:t> Communities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341356" y="914400"/>
            <a:ext cx="5650243" cy="4953000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r>
              <a:rPr lang="en-US" sz="3600" b="1" dirty="0"/>
              <a:t>David </a:t>
            </a:r>
            <a:r>
              <a:rPr lang="en-US" sz="3600" b="1" dirty="0" err="1"/>
              <a:t>Militzer</a:t>
            </a:r>
            <a:r>
              <a:rPr lang="en-US" sz="3600" b="1" dirty="0"/>
              <a:t>, </a:t>
            </a:r>
          </a:p>
          <a:p>
            <a:r>
              <a:rPr lang="en-US" sz="2400" dirty="0"/>
              <a:t>Education Program Consultant</a:t>
            </a:r>
          </a:p>
          <a:p>
            <a:r>
              <a:rPr lang="en-US" sz="2400" dirty="0"/>
              <a:t>California Department of </a:t>
            </a:r>
            <a:r>
              <a:rPr lang="en-US" sz="2400" dirty="0" smtClean="0"/>
              <a:t>Education</a:t>
            </a:r>
          </a:p>
          <a:p>
            <a:r>
              <a:rPr lang="en-US" sz="2400" dirty="0" smtClean="0">
                <a:hlinkClick r:id="rId3"/>
              </a:rPr>
              <a:t>dmilitzer@cde.ca.gov</a:t>
            </a:r>
            <a:r>
              <a:rPr lang="en-US" sz="2400" dirty="0" smtClean="0"/>
              <a:t> (or) </a:t>
            </a:r>
            <a:r>
              <a:rPr lang="en-US" sz="2400" b="1" dirty="0" smtClean="0">
                <a:solidFill>
                  <a:schemeClr val="accent1"/>
                </a:solidFill>
              </a:rPr>
              <a:t>916-319-0481</a:t>
            </a:r>
          </a:p>
          <a:p>
            <a:endParaRPr lang="en-US" sz="1200" dirty="0"/>
          </a:p>
          <a:p>
            <a:r>
              <a:rPr lang="en-US" sz="3600" b="1" dirty="0"/>
              <a:t>Dan Blake</a:t>
            </a:r>
          </a:p>
          <a:p>
            <a:r>
              <a:rPr lang="en-US" sz="2400" dirty="0"/>
              <a:t>Director, Innovation &amp; Partnerships</a:t>
            </a:r>
          </a:p>
          <a:p>
            <a:r>
              <a:rPr lang="en-US" sz="2400" dirty="0"/>
              <a:t>Sonoma County Office of </a:t>
            </a:r>
            <a:r>
              <a:rPr lang="en-US" sz="2400" dirty="0" smtClean="0"/>
              <a:t>Education</a:t>
            </a:r>
          </a:p>
          <a:p>
            <a:r>
              <a:rPr lang="en-US" sz="2400" dirty="0" smtClean="0">
                <a:hlinkClick r:id="rId4"/>
              </a:rPr>
              <a:t>dblake@scoe.org</a:t>
            </a:r>
            <a:r>
              <a:rPr lang="en-US" sz="2400" dirty="0" smtClean="0"/>
              <a:t> (or) </a:t>
            </a:r>
            <a:r>
              <a:rPr lang="en-US" sz="2400" b="1" dirty="0" smtClean="0">
                <a:solidFill>
                  <a:schemeClr val="accent1"/>
                </a:solidFill>
              </a:rPr>
              <a:t>707-524-2780</a:t>
            </a:r>
          </a:p>
          <a:p>
            <a:endParaRPr lang="en-US" sz="1300" dirty="0"/>
          </a:p>
          <a:p>
            <a:r>
              <a:rPr lang="en-US" sz="3600" b="1" dirty="0"/>
              <a:t>Rebecca </a:t>
            </a:r>
            <a:r>
              <a:rPr lang="en-US" sz="3600" b="1" dirty="0" err="1"/>
              <a:t>Dedmond</a:t>
            </a:r>
            <a:r>
              <a:rPr lang="en-US" sz="3600" b="1" dirty="0"/>
              <a:t>, Ph.D.</a:t>
            </a:r>
          </a:p>
          <a:p>
            <a:r>
              <a:rPr lang="en-US" sz="2400" dirty="0"/>
              <a:t>Director, Freshman Transition Initiative</a:t>
            </a:r>
          </a:p>
          <a:p>
            <a:r>
              <a:rPr lang="en-US" sz="2400" dirty="0"/>
              <a:t>George Washington </a:t>
            </a:r>
            <a:r>
              <a:rPr lang="en-US" sz="2400" dirty="0" smtClean="0"/>
              <a:t>University</a:t>
            </a:r>
          </a:p>
          <a:p>
            <a:r>
              <a:rPr lang="en-US" sz="2400" dirty="0" smtClean="0">
                <a:hlinkClick r:id="rId5"/>
              </a:rPr>
              <a:t>rdedmond@gwu.edu</a:t>
            </a:r>
            <a:r>
              <a:rPr lang="en-US" sz="2400" dirty="0"/>
              <a:t> (or) </a:t>
            </a:r>
            <a:r>
              <a:rPr lang="en-US" sz="2400" b="1" dirty="0">
                <a:solidFill>
                  <a:schemeClr val="accent1"/>
                </a:solidFill>
              </a:rPr>
              <a:t>703-549-6935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en-US" sz="4000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Contact information…</a:t>
            </a:r>
            <a:endParaRPr lang="en-US" sz="4000" i="1" dirty="0">
              <a:solidFill>
                <a:schemeClr val="accent1"/>
              </a:solidFill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378" y="914400"/>
            <a:ext cx="1752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971329"/>
            <a:ext cx="3036556" cy="839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828" y="4419600"/>
            <a:ext cx="2171700" cy="1058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3821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81000"/>
            <a:ext cx="7924800" cy="70788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Today’s presentation…</a:t>
            </a:r>
            <a:endParaRPr lang="en-US" sz="40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cs typeface="Arial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905000" y="2936809"/>
            <a:ext cx="5257800" cy="1588"/>
          </a:xfrm>
          <a:prstGeom prst="line">
            <a:avLst/>
          </a:prstGeom>
          <a:ln w="47625">
            <a:solidFill>
              <a:srgbClr val="E4E4E4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50711" y="5127978"/>
            <a:ext cx="7973935" cy="40011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algn="r"/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569928" y="5284486"/>
            <a:ext cx="2574072" cy="9667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6600"/>
                </a:solidFill>
              </a:rPr>
              <a:t>           </a:t>
            </a:r>
            <a:endParaRPr lang="en-US" dirty="0">
              <a:solidFill>
                <a:srgbClr val="FF6600"/>
              </a:solidFill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762000" y="1557456"/>
            <a:ext cx="2057400" cy="2708434"/>
            <a:chOff x="762000" y="1557456"/>
            <a:chExt cx="2057400" cy="2708434"/>
          </a:xfrm>
        </p:grpSpPr>
        <p:sp>
          <p:nvSpPr>
            <p:cNvPr id="6" name="Oval 5"/>
            <p:cNvSpPr/>
            <p:nvPr/>
          </p:nvSpPr>
          <p:spPr>
            <a:xfrm>
              <a:off x="762000" y="1946209"/>
              <a:ext cx="2057400" cy="2057400"/>
            </a:xfrm>
            <a:prstGeom prst="ellipse">
              <a:avLst/>
            </a:prstGeom>
            <a:gradFill flip="none" rotWithShape="1">
              <a:gsLst>
                <a:gs pos="0">
                  <a:srgbClr val="F39C29"/>
                </a:gs>
                <a:gs pos="50000">
                  <a:srgbClr val="F7931D"/>
                </a:gs>
                <a:gs pos="100000">
                  <a:srgbClr val="FF6600"/>
                </a:gs>
              </a:gsLst>
              <a:path path="circle">
                <a:fillToRect l="50000" t="50000" r="50000" b="50000"/>
              </a:path>
              <a:tileRect/>
            </a:gradFill>
            <a:ln w="82550">
              <a:noFill/>
            </a:ln>
            <a:effectLst>
              <a:outerShdw blurRad="152400" dist="165100" dir="5400000" sx="90000" sy="-19000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            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121392" y="1557456"/>
              <a:ext cx="1219200" cy="2708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000" b="1" dirty="0" smtClean="0">
                  <a:solidFill>
                    <a:srgbClr val="F26200">
                      <a:alpha val="40000"/>
                    </a:srgbClr>
                  </a:solidFill>
                  <a:latin typeface="+mj-lt"/>
                  <a:cs typeface="Arial" pitchFamily="34" charset="0"/>
                </a:rPr>
                <a:t>1</a:t>
              </a:r>
              <a:endParaRPr lang="en-US" sz="17000" b="1" dirty="0">
                <a:solidFill>
                  <a:srgbClr val="F26200">
                    <a:alpha val="40000"/>
                  </a:srgbClr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23416" y="2514600"/>
              <a:ext cx="1931160" cy="990600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400" b="1" spc="60" dirty="0" smtClean="0">
                  <a:solidFill>
                    <a:schemeClr val="bg1"/>
                  </a:solidFill>
                  <a:effectLst>
                    <a:outerShdw blurRad="50800" dist="25400" dir="5400000" algn="t" rotWithShape="0">
                      <a:prstClr val="black">
                        <a:alpha val="15000"/>
                      </a:prstClr>
                    </a:outerShdw>
                  </a:effectLst>
                </a:rPr>
                <a:t>The Issues at Hand </a:t>
              </a:r>
            </a:p>
          </p:txBody>
        </p:sp>
        <p:sp>
          <p:nvSpPr>
            <p:cNvPr id="19" name="Oval 18"/>
            <p:cNvSpPr/>
            <p:nvPr/>
          </p:nvSpPr>
          <p:spPr>
            <a:xfrm>
              <a:off x="997260" y="2033044"/>
              <a:ext cx="1583472" cy="1295400"/>
            </a:xfrm>
            <a:prstGeom prst="ellipse">
              <a:avLst/>
            </a:prstGeom>
            <a:gradFill flip="none" rotWithShape="1">
              <a:gsLst>
                <a:gs pos="63000">
                  <a:schemeClr val="bg1">
                    <a:alpha val="7000"/>
                  </a:schemeClr>
                </a:gs>
                <a:gs pos="72000">
                  <a:schemeClr val="bg1">
                    <a:alpha val="15000"/>
                  </a:schemeClr>
                </a:gs>
                <a:gs pos="91000">
                  <a:schemeClr val="bg1">
                    <a:alpha val="28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543300" y="1591943"/>
            <a:ext cx="2057400" cy="2708434"/>
            <a:chOff x="3543300" y="1591943"/>
            <a:chExt cx="2057400" cy="2708434"/>
          </a:xfrm>
        </p:grpSpPr>
        <p:sp>
          <p:nvSpPr>
            <p:cNvPr id="4" name="Oval 3"/>
            <p:cNvSpPr/>
            <p:nvPr/>
          </p:nvSpPr>
          <p:spPr>
            <a:xfrm>
              <a:off x="3543300" y="1946209"/>
              <a:ext cx="2057400" cy="2057400"/>
            </a:xfrm>
            <a:prstGeom prst="ellipse">
              <a:avLst/>
            </a:prstGeom>
            <a:gradFill>
              <a:gsLst>
                <a:gs pos="0">
                  <a:srgbClr val="00B0F0"/>
                </a:gs>
                <a:gs pos="50000">
                  <a:srgbClr val="399ECB"/>
                </a:gs>
                <a:gs pos="100000">
                  <a:srgbClr val="0077D0"/>
                </a:gs>
              </a:gsLst>
              <a:path path="circle">
                <a:fillToRect l="50000" t="50000" r="50000" b="50000"/>
              </a:path>
            </a:gradFill>
            <a:ln w="82550">
              <a:noFill/>
            </a:ln>
            <a:effectLst>
              <a:outerShdw blurRad="127000" dist="165100" dir="5400000" sx="90000" sy="-19000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            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933968" y="1591943"/>
              <a:ext cx="1219200" cy="2708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000" b="1" dirty="0" smtClean="0">
                  <a:solidFill>
                    <a:srgbClr val="2A7A9E">
                      <a:alpha val="40000"/>
                    </a:srgbClr>
                  </a:solidFill>
                  <a:latin typeface="+mj-lt"/>
                  <a:cs typeface="Arial" pitchFamily="34" charset="0"/>
                </a:rPr>
                <a:t>2</a:t>
              </a:r>
              <a:endParaRPr lang="en-US" sz="17000" b="1" dirty="0">
                <a:solidFill>
                  <a:srgbClr val="2A7A9E">
                    <a:alpha val="40000"/>
                  </a:srgbClr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601872" y="2133600"/>
              <a:ext cx="1931160" cy="1523999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300" b="1" spc="60" dirty="0" smtClean="0">
                  <a:solidFill>
                    <a:schemeClr val="bg1"/>
                  </a:solidFill>
                  <a:effectLst>
                    <a:outerShdw blurRad="50800" dist="25400" dir="5400000" algn="t" rotWithShape="0">
                      <a:prstClr val="black">
                        <a:alpha val="15000"/>
                      </a:prstClr>
                    </a:outerShdw>
                  </a:effectLst>
                </a:rPr>
                <a:t> Career Development Programs to Address the Issues</a:t>
              </a:r>
            </a:p>
          </p:txBody>
        </p:sp>
        <p:sp>
          <p:nvSpPr>
            <p:cNvPr id="20" name="Oval 19"/>
            <p:cNvSpPr/>
            <p:nvPr/>
          </p:nvSpPr>
          <p:spPr>
            <a:xfrm>
              <a:off x="3782124" y="1988634"/>
              <a:ext cx="1583472" cy="1295400"/>
            </a:xfrm>
            <a:prstGeom prst="ellipse">
              <a:avLst/>
            </a:prstGeom>
            <a:gradFill flip="none" rotWithShape="1">
              <a:gsLst>
                <a:gs pos="63000">
                  <a:schemeClr val="bg1">
                    <a:alpha val="7000"/>
                  </a:schemeClr>
                </a:gs>
                <a:gs pos="72000">
                  <a:schemeClr val="bg1">
                    <a:alpha val="15000"/>
                  </a:schemeClr>
                </a:gs>
                <a:gs pos="91000">
                  <a:schemeClr val="bg1">
                    <a:alpha val="28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      </a:t>
              </a:r>
              <a:endParaRPr lang="en-US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6324600" y="1587511"/>
            <a:ext cx="2057400" cy="2708434"/>
            <a:chOff x="6324600" y="1587511"/>
            <a:chExt cx="2057400" cy="2708434"/>
          </a:xfrm>
        </p:grpSpPr>
        <p:sp>
          <p:nvSpPr>
            <p:cNvPr id="5" name="Oval 4"/>
            <p:cNvSpPr/>
            <p:nvPr/>
          </p:nvSpPr>
          <p:spPr>
            <a:xfrm>
              <a:off x="6324600" y="1953643"/>
              <a:ext cx="2057400" cy="2057400"/>
            </a:xfrm>
            <a:prstGeom prst="ellipse">
              <a:avLst/>
            </a:prstGeom>
            <a:gradFill flip="none" rotWithShape="1">
              <a:gsLst>
                <a:gs pos="5000">
                  <a:srgbClr val="84D830"/>
                </a:gs>
                <a:gs pos="48000">
                  <a:srgbClr val="7BCF27"/>
                </a:gs>
                <a:gs pos="100000">
                  <a:srgbClr val="56901C"/>
                </a:gs>
              </a:gsLst>
              <a:path path="circle">
                <a:fillToRect l="50000" t="50000" r="50000" b="50000"/>
              </a:path>
              <a:tileRect/>
            </a:gradFill>
            <a:ln w="50800">
              <a:noFill/>
            </a:ln>
            <a:effectLst>
              <a:outerShdw blurRad="152400" dist="165100" dir="5400000" sx="90000" sy="-19000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            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721604" y="1587511"/>
              <a:ext cx="1219200" cy="2708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000" b="1" dirty="0" smtClean="0">
                  <a:solidFill>
                    <a:srgbClr val="65B131">
                      <a:alpha val="64000"/>
                    </a:srgbClr>
                  </a:solidFill>
                  <a:latin typeface="+mj-lt"/>
                  <a:cs typeface="Arial" pitchFamily="34" charset="0"/>
                </a:rPr>
                <a:t>3</a:t>
              </a:r>
              <a:endParaRPr lang="en-US" sz="17000" b="1" dirty="0">
                <a:solidFill>
                  <a:srgbClr val="65B131">
                    <a:alpha val="64000"/>
                  </a:srgbClr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411810" y="2514600"/>
              <a:ext cx="1931160" cy="990599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300" b="1" spc="60" dirty="0" smtClean="0">
                  <a:solidFill>
                    <a:schemeClr val="bg1"/>
                  </a:solidFill>
                  <a:effectLst>
                    <a:outerShdw blurRad="50800" dist="25400" dir="5400000" algn="t" rotWithShape="0">
                      <a:prstClr val="black">
                        <a:alpha val="15000"/>
                      </a:prstClr>
                    </a:outerShdw>
                  </a:effectLst>
                </a:rPr>
                <a:t>Transition Initiatives</a:t>
              </a:r>
            </a:p>
          </p:txBody>
        </p:sp>
        <p:sp>
          <p:nvSpPr>
            <p:cNvPr id="21" name="Oval 20"/>
            <p:cNvSpPr/>
            <p:nvPr/>
          </p:nvSpPr>
          <p:spPr>
            <a:xfrm>
              <a:off x="6569928" y="2005362"/>
              <a:ext cx="1583472" cy="1295400"/>
            </a:xfrm>
            <a:prstGeom prst="ellipse">
              <a:avLst/>
            </a:prstGeom>
            <a:gradFill flip="none" rotWithShape="1">
              <a:gsLst>
                <a:gs pos="63000">
                  <a:schemeClr val="bg1">
                    <a:alpha val="7000"/>
                  </a:schemeClr>
                </a:gs>
                <a:gs pos="72000">
                  <a:schemeClr val="bg1">
                    <a:alpha val="15000"/>
                  </a:schemeClr>
                </a:gs>
                <a:gs pos="91000">
                  <a:schemeClr val="bg1">
                    <a:alpha val="28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      </a:t>
              </a:r>
              <a:endParaRPr lang="en-US" dirty="0"/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762000" y="1946209"/>
            <a:ext cx="2057400" cy="2057400"/>
          </a:xfrm>
          <a:prstGeom prst="ellipse">
            <a:avLst/>
          </a:prstGeom>
          <a:gradFill flip="none" rotWithShape="1">
            <a:gsLst>
              <a:gs pos="5000">
                <a:srgbClr val="84D830"/>
              </a:gs>
              <a:gs pos="48000">
                <a:srgbClr val="7BCF27"/>
              </a:gs>
              <a:gs pos="100000">
                <a:srgbClr val="56901C"/>
              </a:gs>
            </a:gsLst>
            <a:path path="circle">
              <a:fillToRect l="50000" t="50000" r="50000" b="50000"/>
            </a:path>
            <a:tileRect/>
          </a:gradFill>
          <a:ln w="50800">
            <a:noFill/>
          </a:ln>
          <a:effectLst>
            <a:outerShdw blurRad="1524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             </a:t>
            </a:r>
          </a:p>
        </p:txBody>
      </p:sp>
      <p:sp>
        <p:nvSpPr>
          <p:cNvPr id="6" name="Oval 5"/>
          <p:cNvSpPr/>
          <p:nvPr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      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57868" y="1592766"/>
            <a:ext cx="12192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0" b="1" dirty="0" smtClean="0">
                <a:solidFill>
                  <a:srgbClr val="65B131">
                    <a:alpha val="64000"/>
                  </a:srgbClr>
                </a:solidFill>
                <a:cs typeface="Arial" pitchFamily="34" charset="0"/>
              </a:rPr>
              <a:t>3</a:t>
            </a:r>
            <a:endParaRPr lang="en-US" sz="17000" b="1" dirty="0">
              <a:solidFill>
                <a:srgbClr val="65B131">
                  <a:alpha val="64000"/>
                </a:srgbClr>
              </a:solidFill>
              <a:cs typeface="Arial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895600" y="1992354"/>
            <a:ext cx="6096000" cy="1970046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en-US" sz="4000" cap="none" dirty="0" smtClean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>Dr. Rebecca </a:t>
            </a:r>
            <a:r>
              <a:rPr lang="en-US" sz="4000" cap="none" dirty="0" err="1" smtClean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>Dedmond</a:t>
            </a:r>
            <a:r>
              <a:rPr lang="en-US" sz="4000" cap="none" dirty="0" smtClean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>:</a:t>
            </a:r>
            <a:br>
              <a:rPr lang="en-US" sz="4000" cap="none" dirty="0" smtClean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</a:br>
            <a:r>
              <a:rPr lang="en-US" sz="4000" cap="none" dirty="0" smtClean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>Transition Initiatives</a:t>
            </a:r>
            <a:endParaRPr lang="en-US" sz="28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381000" y="5029200"/>
            <a:ext cx="8229601" cy="685800"/>
          </a:xfrm>
        </p:spPr>
        <p:txBody>
          <a:bodyPr vert="horz" lIns="91440" tIns="45720" rIns="91440" bIns="45720" rtlCol="0" anchor="b">
            <a:noAutofit/>
          </a:bodyPr>
          <a:lstStyle/>
          <a:p>
            <a:pPr>
              <a:spcBef>
                <a:spcPts val="0"/>
              </a:spcBef>
            </a:pPr>
            <a:endParaRPr lang="en-US" sz="12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6200" y="447674"/>
            <a:ext cx="3276601" cy="1153800"/>
          </a:xfrm>
          <a:solidFill>
            <a:schemeClr val="accent1"/>
          </a:solidFill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Funding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472543" y="1447800"/>
            <a:ext cx="5671457" cy="5181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/>
              <a:t>Freshmantransition.org </a:t>
            </a:r>
            <a:endParaRPr lang="en-US" b="1" dirty="0"/>
          </a:p>
          <a:p>
            <a:pPr marL="0" indent="0">
              <a:buNone/>
            </a:pPr>
            <a:endParaRPr lang="en-US" sz="1800" dirty="0"/>
          </a:p>
          <a:p>
            <a:pPr marL="0" indent="0" algn="ctr">
              <a:buNone/>
            </a:pPr>
            <a:r>
              <a:rPr lang="en-US" sz="2400" b="1" dirty="0"/>
              <a:t>Freshman (8th-9th grade) Transition </a:t>
            </a:r>
            <a:r>
              <a:rPr lang="en-US" sz="2400" b="1" dirty="0" smtClean="0"/>
              <a:t>Standards: November</a:t>
            </a:r>
            <a:r>
              <a:rPr lang="en-US" sz="2400" b="1" dirty="0"/>
              <a:t>, </a:t>
            </a:r>
            <a:r>
              <a:rPr lang="en-US" sz="2400" b="1" dirty="0" smtClean="0"/>
              <a:t>2005</a:t>
            </a:r>
            <a:endParaRPr lang="en-US" sz="2400" b="1" dirty="0"/>
          </a:p>
          <a:p>
            <a:pPr marL="0" indent="0">
              <a:buNone/>
            </a:pPr>
            <a:r>
              <a:rPr lang="en-US" sz="1800" dirty="0"/>
              <a:t>     			</a:t>
            </a:r>
          </a:p>
          <a:p>
            <a:pPr marL="0" indent="0" algn="ctr">
              <a:buNone/>
            </a:pPr>
            <a:r>
              <a:rPr lang="en-US" sz="2400" b="1" dirty="0"/>
              <a:t>Standards for Middle Level </a:t>
            </a:r>
            <a:r>
              <a:rPr lang="en-US" sz="2400" b="1" dirty="0" smtClean="0"/>
              <a:t>Transition:</a:t>
            </a:r>
          </a:p>
          <a:p>
            <a:pPr marL="0" indent="0" algn="ctr">
              <a:buNone/>
            </a:pPr>
            <a:r>
              <a:rPr lang="en-US" sz="2400" b="1" dirty="0" smtClean="0"/>
              <a:t>November</a:t>
            </a:r>
            <a:r>
              <a:rPr lang="en-US" sz="2400" b="1" dirty="0"/>
              <a:t>, </a:t>
            </a:r>
            <a:r>
              <a:rPr lang="en-US" sz="2400" b="1" dirty="0" smtClean="0"/>
              <a:t>2012</a:t>
            </a:r>
            <a:endParaRPr lang="en-US" sz="2400" b="1" dirty="0"/>
          </a:p>
          <a:p>
            <a:pPr marL="0" indent="0">
              <a:buNone/>
            </a:pPr>
            <a:endParaRPr lang="en-US" sz="1800" dirty="0" smtClean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72543" y="447674"/>
            <a:ext cx="5671457" cy="1000126"/>
          </a:xfrm>
          <a:prstGeom prst="rect">
            <a:avLst/>
          </a:prstGeom>
          <a:solidFill>
            <a:schemeClr val="tx1">
              <a:lumMod val="95000"/>
              <a:lumOff val="5000"/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81400" y="447674"/>
            <a:ext cx="5486400" cy="923927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3200" b="1" dirty="0" smtClean="0">
                <a:solidFill>
                  <a:schemeClr val="bg1"/>
                </a:solidFill>
              </a:rPr>
              <a:t>The George Washington University Transition Initiative</a:t>
            </a:r>
            <a:endParaRPr lang="en-US" sz="3200" b="1" dirty="0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4114800"/>
            <a:ext cx="3352800" cy="115566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normAutofit/>
          </a:bodyPr>
          <a:lstStyle/>
          <a:p>
            <a:pPr>
              <a:lnSpc>
                <a:spcPct val="80000"/>
              </a:lnSpc>
            </a:pPr>
            <a:endParaRPr lang="en-US" sz="2800" b="1" dirty="0">
              <a:solidFill>
                <a:prstClr val="white">
                  <a:lumMod val="50000"/>
                </a:prst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754825"/>
            <a:ext cx="3316793" cy="216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trips dir="ld"/>
      </p:transition>
    </mc:Choice>
    <mc:Fallback xmlns="">
      <p:transition spd="slow">
        <p:strips dir="ld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52400" y="3581400"/>
            <a:ext cx="8839200" cy="271837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en-US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" y="1219200"/>
            <a:ext cx="8839200" cy="46482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lvl="0"/>
            <a:r>
              <a:rPr lang="en-US" sz="3200" b="1" dirty="0" smtClean="0"/>
              <a:t>envision </a:t>
            </a:r>
            <a:r>
              <a:rPr lang="en-US" sz="3200" b="1" dirty="0"/>
              <a:t>a future and make a plan that is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b="1" dirty="0">
                <a:solidFill>
                  <a:schemeClr val="accent1"/>
                </a:solidFill>
              </a:rPr>
              <a:t>s</a:t>
            </a:r>
            <a:r>
              <a:rPr lang="en-US" sz="3200" b="1" dirty="0" smtClean="0">
                <a:solidFill>
                  <a:schemeClr val="accent1"/>
                </a:solidFill>
              </a:rPr>
              <a:t>atisfying?</a:t>
            </a:r>
            <a:endParaRPr lang="en-US" sz="3200" b="1" dirty="0">
              <a:solidFill>
                <a:schemeClr val="accent1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3200" b="1" dirty="0">
                <a:solidFill>
                  <a:schemeClr val="accent4"/>
                </a:solidFill>
              </a:rPr>
              <a:t>p</a:t>
            </a:r>
            <a:r>
              <a:rPr lang="en-US" sz="3200" b="1" dirty="0" smtClean="0">
                <a:solidFill>
                  <a:schemeClr val="accent4"/>
                </a:solidFill>
              </a:rPr>
              <a:t>roductive?</a:t>
            </a:r>
            <a:r>
              <a:rPr lang="en-US" sz="3200" b="1" dirty="0">
                <a:solidFill>
                  <a:schemeClr val="accent4"/>
                </a:solidFill>
              </a:rPr>
              <a:t>	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b="1" dirty="0">
                <a:solidFill>
                  <a:schemeClr val="accent2"/>
                </a:solidFill>
              </a:rPr>
              <a:t>and ensures economic </a:t>
            </a:r>
            <a:r>
              <a:rPr lang="en-US" sz="3200" b="1" dirty="0" smtClean="0">
                <a:solidFill>
                  <a:schemeClr val="accent2"/>
                </a:solidFill>
              </a:rPr>
              <a:t>sufficiency?</a:t>
            </a:r>
            <a:endParaRPr lang="en-US" sz="3200" b="1" dirty="0">
              <a:solidFill>
                <a:schemeClr val="accent2"/>
              </a:solidFill>
            </a:endParaRPr>
          </a:p>
          <a:p>
            <a:r>
              <a:rPr lang="en-US" sz="3200" b="1" dirty="0"/>
              <a:t> </a:t>
            </a:r>
          </a:p>
          <a:p>
            <a:r>
              <a:rPr lang="en-US" sz="3200" b="1" dirty="0"/>
              <a:t>Do student’s </a:t>
            </a:r>
            <a:r>
              <a:rPr lang="en-US" sz="3200" b="1" dirty="0">
                <a:solidFill>
                  <a:schemeClr val="accent1"/>
                </a:solidFill>
              </a:rPr>
              <a:t>understand the consequences </a:t>
            </a:r>
            <a:r>
              <a:rPr lang="en-US" sz="3200" b="1" dirty="0"/>
              <a:t>to the many aspects of their life if they don’t follow through with their plans?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en-US" sz="4000" b="1" dirty="0"/>
              <a:t>Can </a:t>
            </a:r>
            <a:r>
              <a:rPr lang="en-US" sz="4000" b="1" dirty="0" smtClean="0"/>
              <a:t>today’s student…</a:t>
            </a:r>
            <a:endParaRPr lang="en-US" sz="4000" b="1" i="1" dirty="0">
              <a:solidFill>
                <a:schemeClr val="accent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56717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52400" y="3581400"/>
            <a:ext cx="8839200" cy="271837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en-US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" y="1219200"/>
            <a:ext cx="8839200" cy="46482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en-US" sz="3200" b="1" dirty="0">
                <a:solidFill>
                  <a:schemeClr val="accent1"/>
                </a:solidFill>
              </a:rPr>
              <a:t>cultivate students’ sense of belonging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3200" b="1" dirty="0">
                <a:solidFill>
                  <a:schemeClr val="accent4"/>
                </a:solidFill>
              </a:rPr>
              <a:t>encourage ownership of learning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3200" b="1" dirty="0">
                <a:solidFill>
                  <a:schemeClr val="accent2"/>
                </a:solidFill>
              </a:rPr>
              <a:t>support the ability to make good choices during a time of changes and challenges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3200" b="1" dirty="0">
                <a:solidFill>
                  <a:schemeClr val="accent1"/>
                </a:solidFill>
              </a:rPr>
              <a:t>provide a foundation for a self-sufficient future</a:t>
            </a:r>
          </a:p>
          <a:p>
            <a:endParaRPr lang="en-US" sz="3200" b="1" dirty="0" smtClean="0"/>
          </a:p>
          <a:p>
            <a:r>
              <a:rPr lang="en-US" sz="3200" b="1" dirty="0" smtClean="0"/>
              <a:t>Is </a:t>
            </a:r>
            <a:r>
              <a:rPr lang="en-US" sz="3200" b="1" dirty="0"/>
              <a:t>9</a:t>
            </a:r>
            <a:r>
              <a:rPr lang="en-US" sz="3200" b="1" baseline="30000" dirty="0"/>
              <a:t>th</a:t>
            </a:r>
            <a:r>
              <a:rPr lang="en-US" sz="3200" b="1" dirty="0"/>
              <a:t> grade too late?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52400" y="76200"/>
            <a:ext cx="8991600" cy="685800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en-US" sz="3200" b="1" dirty="0" smtClean="0"/>
              <a:t>Transition </a:t>
            </a:r>
            <a:r>
              <a:rPr lang="en-US" sz="3200" b="1" dirty="0"/>
              <a:t>Standards for a 9th Grade </a:t>
            </a:r>
            <a:r>
              <a:rPr lang="en-US" sz="3200" b="1" dirty="0" smtClean="0"/>
              <a:t>Course </a:t>
            </a:r>
            <a:r>
              <a:rPr lang="en-US" sz="3200" b="1" dirty="0"/>
              <a:t>(2005</a:t>
            </a:r>
            <a:r>
              <a:rPr lang="en-US" sz="3200" b="1" dirty="0" smtClean="0"/>
              <a:t>)…</a:t>
            </a:r>
            <a:endParaRPr lang="en-US" sz="3200" b="1" i="1" dirty="0">
              <a:solidFill>
                <a:schemeClr val="accent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60403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52400" y="3581400"/>
            <a:ext cx="8839200" cy="271837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en-US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914400"/>
            <a:ext cx="9144000" cy="4953000"/>
          </a:xfrm>
          <a:prstGeom prst="rect">
            <a:avLst/>
          </a:prstGeom>
          <a:noFill/>
        </p:spPr>
        <p:txBody>
          <a:bodyPr wrap="square" rtlCol="0">
            <a:normAutofit fontScale="92500" lnSpcReduction="10000"/>
          </a:bodyPr>
          <a:lstStyle/>
          <a:p>
            <a:r>
              <a:rPr lang="en-US" sz="3200" dirty="0" smtClean="0"/>
              <a:t>I </a:t>
            </a:r>
            <a:r>
              <a:rPr lang="en-US" sz="3200" dirty="0"/>
              <a:t>lived in __________. I was in </a:t>
            </a:r>
            <a:r>
              <a:rPr lang="en-US" sz="3200" dirty="0" smtClean="0"/>
              <a:t>___ grade </a:t>
            </a:r>
            <a:r>
              <a:rPr lang="en-US" sz="3200" dirty="0"/>
              <a:t>at _______MS</a:t>
            </a:r>
            <a:r>
              <a:rPr lang="en-US" sz="3200" dirty="0" smtClean="0"/>
              <a:t>.</a:t>
            </a:r>
          </a:p>
          <a:p>
            <a:endParaRPr lang="en-US" sz="1700" dirty="0"/>
          </a:p>
          <a:p>
            <a:r>
              <a:rPr lang="en-US" sz="3200" dirty="0"/>
              <a:t>Three words that describe me at 13 were</a:t>
            </a:r>
            <a:r>
              <a:rPr lang="en-US" sz="3200" dirty="0" smtClean="0"/>
              <a:t>:</a:t>
            </a:r>
          </a:p>
          <a:p>
            <a:endParaRPr lang="en-US" sz="1700" dirty="0"/>
          </a:p>
          <a:p>
            <a:r>
              <a:rPr lang="en-US" sz="3200" dirty="0"/>
              <a:t>My most significant “school experience” was</a:t>
            </a:r>
            <a:r>
              <a:rPr lang="en-US" sz="3200" dirty="0" smtClean="0"/>
              <a:t>…</a:t>
            </a:r>
          </a:p>
          <a:p>
            <a:endParaRPr lang="en-US" sz="1700" dirty="0"/>
          </a:p>
          <a:p>
            <a:r>
              <a:rPr lang="en-US" sz="3200" dirty="0"/>
              <a:t>Issues of concern to me were</a:t>
            </a:r>
            <a:r>
              <a:rPr lang="en-US" sz="3200" dirty="0" smtClean="0"/>
              <a:t>…</a:t>
            </a:r>
          </a:p>
          <a:p>
            <a:endParaRPr lang="en-US" sz="1700" dirty="0"/>
          </a:p>
          <a:p>
            <a:r>
              <a:rPr lang="en-US" sz="3200" dirty="0"/>
              <a:t>At 13, my after high school plans were</a:t>
            </a:r>
            <a:r>
              <a:rPr lang="en-US" sz="3200" dirty="0" smtClean="0"/>
              <a:t>…</a:t>
            </a:r>
          </a:p>
          <a:p>
            <a:endParaRPr lang="en-US" sz="1700" dirty="0"/>
          </a:p>
          <a:p>
            <a:r>
              <a:rPr lang="en-US" sz="3200" dirty="0"/>
              <a:t>At 13, my teachers would have described me as </a:t>
            </a:r>
            <a:r>
              <a:rPr lang="en-US" sz="3200" dirty="0" smtClean="0"/>
              <a:t>…, </a:t>
            </a:r>
            <a:r>
              <a:rPr lang="en-US" sz="3200" dirty="0"/>
              <a:t>my parents as</a:t>
            </a:r>
            <a:r>
              <a:rPr lang="en-US" sz="3200" dirty="0" smtClean="0"/>
              <a:t>…</a:t>
            </a:r>
          </a:p>
          <a:p>
            <a:endParaRPr lang="en-US" sz="1700" dirty="0"/>
          </a:p>
          <a:p>
            <a:r>
              <a:rPr lang="en-US" sz="3200" dirty="0"/>
              <a:t>What I most wanted them to understand about me </a:t>
            </a:r>
            <a:r>
              <a:rPr lang="en-US" sz="3200" dirty="0" smtClean="0"/>
              <a:t>was…</a:t>
            </a:r>
            <a:endParaRPr lang="en-US" sz="3200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52400" y="76200"/>
            <a:ext cx="8991600" cy="6858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4000" b="1" i="1" dirty="0"/>
              <a:t>When I was 13</a:t>
            </a:r>
            <a:r>
              <a:rPr lang="en-US" sz="4000" b="1" dirty="0" smtClean="0"/>
              <a:t>….</a:t>
            </a:r>
            <a:endParaRPr lang="en-US" sz="4000" b="1" i="1" dirty="0">
              <a:solidFill>
                <a:schemeClr val="accent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5732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819400"/>
            <a:ext cx="7391400" cy="2286000"/>
          </a:xfrm>
        </p:spPr>
        <p:txBody>
          <a:bodyPr>
            <a:normAutofit/>
          </a:bodyPr>
          <a:lstStyle/>
          <a:p>
            <a:r>
              <a:rPr lang="en-US" sz="3200" dirty="0"/>
              <a:t>Middle Level Standards– that help students navigate their way into adolescence </a:t>
            </a:r>
            <a:r>
              <a:rPr lang="en-US" sz="3200" dirty="0" smtClean="0"/>
              <a:t>and…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• </a:t>
            </a:r>
            <a:r>
              <a:rPr lang="en-US" sz="2400" dirty="0" smtClean="0"/>
              <a:t>understand </a:t>
            </a:r>
            <a:r>
              <a:rPr lang="en-US" sz="2400" dirty="0"/>
              <a:t>personal and social development  </a:t>
            </a:r>
            <a:br>
              <a:rPr lang="en-US" sz="2400" dirty="0"/>
            </a:br>
            <a:r>
              <a:rPr lang="en-US" sz="2400" dirty="0" smtClean="0"/>
              <a:t>• focus </a:t>
            </a:r>
            <a:r>
              <a:rPr lang="en-US" sz="2400" dirty="0"/>
              <a:t>on educational achievement</a:t>
            </a:r>
            <a:br>
              <a:rPr lang="en-US" sz="2400" dirty="0"/>
            </a:br>
            <a:r>
              <a:rPr lang="en-US" sz="2400" dirty="0" smtClean="0"/>
              <a:t>• enhance </a:t>
            </a:r>
            <a:r>
              <a:rPr lang="en-US" sz="2400" dirty="0"/>
              <a:t>awareness of career and life </a:t>
            </a:r>
            <a:r>
              <a:rPr lang="en-US" sz="2400" dirty="0" smtClean="0"/>
              <a:t>skills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52400" y="0"/>
            <a:ext cx="8991600" cy="1066800"/>
          </a:xfrm>
        </p:spPr>
        <p:txBody>
          <a:bodyPr>
            <a:noAutofit/>
          </a:bodyPr>
          <a:lstStyle/>
          <a:p>
            <a:pPr algn="l"/>
            <a:r>
              <a:rPr lang="en-US" sz="6000" dirty="0" smtClean="0">
                <a:solidFill>
                  <a:schemeClr val="tx2"/>
                </a:solidFill>
              </a:rPr>
              <a:t>Announcing…</a:t>
            </a:r>
            <a:endParaRPr lang="en-US" sz="6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633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62000" y="1946209"/>
            <a:ext cx="2057400" cy="2057400"/>
          </a:xfrm>
          <a:prstGeom prst="ellipse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7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path path="circle">
              <a:fillToRect l="50000" t="50000" r="50000" b="50000"/>
            </a:path>
          </a:gradFill>
          <a:ln w="82550">
            <a:noFill/>
          </a:ln>
          <a:effectLst>
            <a:outerShdw blurRad="1270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             </a:t>
            </a:r>
          </a:p>
        </p:txBody>
      </p:sp>
      <p:sp>
        <p:nvSpPr>
          <p:cNvPr id="3" name="Oval 2"/>
          <p:cNvSpPr/>
          <p:nvPr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      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6878" y="1755852"/>
            <a:ext cx="12192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b="1" dirty="0" smtClean="0">
                <a:solidFill>
                  <a:prstClr val="white">
                    <a:lumMod val="65000"/>
                  </a:prstClr>
                </a:solidFill>
                <a:latin typeface="Georgia" pitchFamily="18" charset="0"/>
                <a:cs typeface="Arial" pitchFamily="34" charset="0"/>
              </a:rPr>
              <a:t>!</a:t>
            </a:r>
            <a:endParaRPr lang="en-US" sz="15000" b="1" dirty="0">
              <a:solidFill>
                <a:prstClr val="white">
                  <a:lumMod val="65000"/>
                </a:prstClr>
              </a:solidFill>
              <a:latin typeface="Georgia" pitchFamily="18" charset="0"/>
              <a:cs typeface="Arial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971800" y="914400"/>
            <a:ext cx="6096000" cy="51816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Leadership</a:t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Creation of a learning </a:t>
            </a:r>
            <a:r>
              <a:rPr lang="en-US" sz="3200" dirty="0" smtClean="0"/>
              <a:t>culture</a:t>
            </a:r>
            <a:br>
              <a:rPr lang="en-US" sz="3200" dirty="0" smtClean="0"/>
            </a:br>
            <a:r>
              <a:rPr lang="en-US" sz="3200" dirty="0" smtClean="0"/>
              <a:t> 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School-wide, comprehensive </a:t>
            </a:r>
            <a:r>
              <a:rPr lang="en-US" sz="3200" dirty="0" smtClean="0"/>
              <a:t>guidance</a:t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Community </a:t>
            </a:r>
            <a:r>
              <a:rPr lang="en-US" sz="3200" dirty="0" smtClean="0"/>
              <a:t>buy-in</a:t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Research-based practices, materials, resources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21771"/>
            <a:ext cx="845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000" b="1" dirty="0"/>
              <a:t>Critical to </a:t>
            </a:r>
            <a:r>
              <a:rPr lang="en-US" sz="4000" b="1" dirty="0" smtClean="0"/>
              <a:t>implementation…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89799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"/>
</p:tagLst>
</file>

<file path=ppt/theme/theme1.xml><?xml version="1.0" encoding="utf-8"?>
<a:theme xmlns:a="http://schemas.openxmlformats.org/drawingml/2006/main" name="Introducing PowerPoint 2010">
  <a:themeElements>
    <a:clrScheme name="Fresh">
      <a:dk1>
        <a:srgbClr val="262626"/>
      </a:dk1>
      <a:lt1>
        <a:sysClr val="window" lastClr="FFFFFF"/>
      </a:lt1>
      <a:dk2>
        <a:srgbClr val="595959"/>
      </a:dk2>
      <a:lt2>
        <a:srgbClr val="EEECE1"/>
      </a:lt2>
      <a:accent1>
        <a:srgbClr val="F4891E"/>
      </a:accent1>
      <a:accent2>
        <a:srgbClr val="7BCF27"/>
      </a:accent2>
      <a:accent3>
        <a:srgbClr val="9BBB59"/>
      </a:accent3>
      <a:accent4>
        <a:srgbClr val="00B0F0"/>
      </a:accent4>
      <a:accent5>
        <a:srgbClr val="4BACC6"/>
      </a:accent5>
      <a:accent6>
        <a:srgbClr val="F79646"/>
      </a:accent6>
      <a:hlink>
        <a:srgbClr val="00B0F0"/>
      </a:hlink>
      <a:folHlink>
        <a:srgbClr val="F4891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IntroducingPowerPoint2010</Template>
  <TotalTime>0</TotalTime>
  <Words>319</Words>
  <Application>Microsoft Office PowerPoint</Application>
  <PresentationFormat>On-screen Show (4:3)</PresentationFormat>
  <Paragraphs>95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Introducing PowerPoint 2010</vt:lpstr>
      <vt:lpstr> Education and the Unemployment Crisis: Real Career-building Tools for Middle and High Schools, Students, &amp; Communities</vt:lpstr>
      <vt:lpstr>PowerPoint Presentation</vt:lpstr>
      <vt:lpstr>Dr. Rebecca Dedmond: Transition Initiatives</vt:lpstr>
      <vt:lpstr>Funding</vt:lpstr>
      <vt:lpstr>Can today’s student…</vt:lpstr>
      <vt:lpstr>Transition Standards for a 9th Grade Course (2005)…</vt:lpstr>
      <vt:lpstr>When I was 13….</vt:lpstr>
      <vt:lpstr>Middle Level Standards– that help students navigate their way into adolescence and… • understand personal and social development   • focus on educational achievement • enhance awareness of career and life skills</vt:lpstr>
      <vt:lpstr>Leadership  Creation of a learning culture   School-wide, comprehensive guidance  Community buy-in  Research-based practices, materials, resources </vt:lpstr>
      <vt:lpstr>Contact information…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2013-01-12T18:56:35Z</dcterms:created>
  <dcterms:modified xsi:type="dcterms:W3CDTF">2013-03-14T17:01:06Z</dcterms:modified>
</cp:coreProperties>
</file>