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4.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sldIdLst>
    <p:sldId id="277" r:id="rId2"/>
    <p:sldId id="258" r:id="rId3"/>
    <p:sldId id="278" r:id="rId4"/>
    <p:sldId id="260" r:id="rId5"/>
    <p:sldId id="309" r:id="rId6"/>
    <p:sldId id="296" r:id="rId7"/>
    <p:sldId id="280" r:id="rId8"/>
    <p:sldId id="264" r:id="rId9"/>
    <p:sldId id="306" r:id="rId10"/>
    <p:sldId id="312" r:id="rId11"/>
    <p:sldId id="308" r:id="rId12"/>
    <p:sldId id="311" r:id="rId13"/>
    <p:sldId id="31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77"/>
            <p14:sldId id="258"/>
          </p14:sldIdLst>
        </p14:section>
        <p14:section name="David" id="{16378913-E5ED-4281-BAF5-F1F938CB0BED}">
          <p14:sldIdLst>
            <p14:sldId id="278"/>
            <p14:sldId id="260"/>
            <p14:sldId id="309"/>
            <p14:sldId id="296"/>
            <p14:sldId id="280"/>
            <p14:sldId id="264"/>
            <p14:sldId id="306"/>
            <p14:sldId id="312"/>
            <p14:sldId id="308"/>
            <p14:sldId id="311"/>
          </p14:sldIdLst>
        </p14:section>
        <p14:section name="Dan" id="{E2D565D1-BA5E-44E6-A40E-50A644912248}">
          <p14:sldIdLst/>
        </p14:section>
        <p14:section name="Untitled Section" id="{7DF3D72B-CBF4-41E0-8FB5-B785C4F06D18}">
          <p14:sldIdLst/>
        </p14:section>
        <p14:section name="Rebecca" id="{71D59651-8EFA-4415-9623-98B4C4A8699C}">
          <p14:sldIdLst/>
        </p14:section>
        <p14:section name="Contact information" id="{2E16B512-814A-4DC1-A986-25475E10E0EF}">
          <p14:sldIdLst>
            <p14:sldId id="31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62" autoAdjust="0"/>
    <p:restoredTop sz="89825" autoAdjust="0"/>
  </p:normalViewPr>
  <p:slideViewPr>
    <p:cSldViewPr>
      <p:cViewPr>
        <p:scale>
          <a:sx n="95" d="100"/>
          <a:sy n="95" d="100"/>
        </p:scale>
        <p:origin x="-1578" y="-228"/>
      </p:cViewPr>
      <p:guideLst>
        <p:guide orient="horz" pos="2160"/>
        <p:guide pos="2880"/>
      </p:guideLst>
    </p:cSldViewPr>
  </p:slideViewPr>
  <p:outlineViewPr>
    <p:cViewPr>
      <p:scale>
        <a:sx n="33" d="100"/>
        <a:sy n="33" d="100"/>
      </p:scale>
      <p:origin x="0" y="19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5" d="100"/>
          <a:sy n="65" d="100"/>
        </p:scale>
        <p:origin x="-265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3/14/2013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1416726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sz="1600" dirty="0" smtClean="0"/>
              <a:t>Dual Mission of School that is reflected in the new Common Core is also reflected in CA Ed Code (1983) </a:t>
            </a:r>
          </a:p>
          <a:p>
            <a:endParaRPr lang="en-US" dirty="0" smtClean="0"/>
          </a:p>
          <a:p>
            <a:endParaRPr lang="en-US" dirty="0"/>
          </a:p>
          <a:p>
            <a:r>
              <a:rPr lang="en-US" sz="1600" dirty="0" smtClean="0"/>
              <a:t>Huge amount of deserved attention and effort on the common core  standards and curricula. </a:t>
            </a:r>
          </a:p>
          <a:p>
            <a:endParaRPr lang="en-US" sz="1600" dirty="0"/>
          </a:p>
          <a:p>
            <a:r>
              <a:rPr lang="en-US" sz="1600" dirty="0" smtClean="0"/>
              <a:t>I work in the CCTD at CDE and we in this division put the majority of our attention on the career ready side of the equation. </a:t>
            </a:r>
          </a:p>
          <a:p>
            <a:endParaRPr lang="en-US" dirty="0"/>
          </a:p>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10</a:t>
            </a:fld>
            <a:endParaRPr lang="en-US" dirty="0">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000" dirty="0" smtClean="0"/>
              <a:t>In fact we have updated and expanded our CTE Standards as of January, both in terms of specific sector-based pathways, and in adding a set of Career Ready Practices that we believe apply to all students, not only those enrolled in CTE.</a:t>
            </a:r>
          </a:p>
          <a:p>
            <a:endParaRPr lang="en-US" sz="2000" dirty="0" smtClean="0"/>
          </a:p>
          <a:p>
            <a:r>
              <a:rPr lang="en-US" sz="2000" dirty="0" smtClean="0"/>
              <a:t>You may have noticed the high degree of </a:t>
            </a:r>
            <a:r>
              <a:rPr lang="en-US" sz="2000" dirty="0" err="1" smtClean="0"/>
              <a:t>compatability</a:t>
            </a:r>
            <a:r>
              <a:rPr lang="en-US" sz="2000" dirty="0" smtClean="0"/>
              <a:t> these Practices have with the “4Cs” and other parts of the P21 framework</a:t>
            </a:r>
          </a:p>
          <a:p>
            <a:endParaRPr lang="en-US" sz="2000" dirty="0"/>
          </a:p>
          <a:p>
            <a:endParaRPr lang="en-US" sz="2000"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11</a:t>
            </a:fld>
            <a:endParaRPr lang="en-US" dirty="0">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a:p>
          <a:p>
            <a:r>
              <a:rPr lang="en-US" sz="2000" dirty="0" smtClean="0"/>
              <a:t>You can find all this detail and more ate these two websites. </a:t>
            </a:r>
          </a:p>
          <a:p>
            <a:endParaRPr lang="en-US" sz="2000" dirty="0"/>
          </a:p>
          <a:p>
            <a:r>
              <a:rPr lang="en-US" sz="2000" dirty="0" smtClean="0"/>
              <a:t>Keeping with the water analogy, Dan Blake , Director of Innovations and Partnerships, will now talk with you about how one CA county has developed approaches to school improvement that put careers squarely  on the table. </a:t>
            </a:r>
            <a:endParaRPr lang="en-US" sz="2000" dirty="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12</a:t>
            </a:fld>
            <a:endParaRPr lang="en-US" dirty="0">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13</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07950" indent="0" algn="ctr">
              <a:buFont typeface="Wingdings 3" pitchFamily="18" charset="2"/>
              <a:buNone/>
            </a:pPr>
            <a:r>
              <a:rPr lang="en-US" dirty="0"/>
              <a:t>Two Young Fish</a:t>
            </a:r>
          </a:p>
          <a:p>
            <a:pPr marL="107950" indent="0">
              <a:buFont typeface="Wingdings 3" pitchFamily="18" charset="2"/>
              <a:buNone/>
            </a:pPr>
            <a:endParaRPr lang="en-US" dirty="0"/>
          </a:p>
          <a:p>
            <a:pPr marL="107950" indent="0">
              <a:buFont typeface="Wingdings 3" pitchFamily="18" charset="2"/>
              <a:buNone/>
            </a:pPr>
            <a:r>
              <a:rPr lang="en-US" sz="1600" dirty="0"/>
              <a:t>“There are two young fish swimming along, and they happen to meet another fish swimming the other way, who nods at them and says “</a:t>
            </a:r>
            <a:r>
              <a:rPr lang="en-US" sz="1600" dirty="0" err="1"/>
              <a:t>mornin</a:t>
            </a:r>
            <a:r>
              <a:rPr lang="en-US" sz="1600" dirty="0"/>
              <a:t>’ boys, how’s the water?” And the two young fish swim on a bit, and then eventually one of them looks over at the other and says, “what the hell is water?” </a:t>
            </a:r>
            <a:endParaRPr lang="en-US" sz="1600" dirty="0" smtClean="0"/>
          </a:p>
          <a:p>
            <a:pPr marL="107950" indent="0">
              <a:buFont typeface="Wingdings 3" pitchFamily="18" charset="2"/>
              <a:buNone/>
            </a:pPr>
            <a:endParaRPr lang="en-US" sz="1600" dirty="0"/>
          </a:p>
          <a:p>
            <a:pPr marL="107950" indent="0">
              <a:buFont typeface="Wingdings 3" pitchFamily="18" charset="2"/>
              <a:buNone/>
            </a:pPr>
            <a:r>
              <a:rPr lang="en-US" sz="1600" dirty="0"/>
              <a:t>The point is not that they are </a:t>
            </a:r>
            <a:r>
              <a:rPr lang="en-US" sz="1600" dirty="0" err="1"/>
              <a:t>unconcious</a:t>
            </a:r>
            <a:r>
              <a:rPr lang="en-US" sz="1600" dirty="0"/>
              <a:t> or dumb, but that in life, for any and all of us, the most obvious, ubiquitous</a:t>
            </a:r>
            <a:r>
              <a:rPr lang="en-US" sz="1600" dirty="0" smtClean="0"/>
              <a:t>, and  </a:t>
            </a:r>
            <a:r>
              <a:rPr lang="en-US" sz="1600" dirty="0"/>
              <a:t>important realities are often the ones that are the hardest to see and talk about</a:t>
            </a:r>
            <a:r>
              <a:rPr lang="en-US" sz="1600" dirty="0" smtClean="0"/>
              <a:t>.</a:t>
            </a:r>
            <a:endParaRPr lang="en-US" sz="1600" dirty="0"/>
          </a:p>
          <a:p>
            <a:pPr marL="107950" indent="0" algn="r">
              <a:buFont typeface="Wingdings 3" pitchFamily="18" charset="2"/>
              <a:buNone/>
            </a:pPr>
            <a:r>
              <a:rPr lang="en-US" sz="1600" dirty="0"/>
              <a:t>David Foster Wallace  </a:t>
            </a:r>
          </a:p>
          <a:p>
            <a:endParaRPr lang="en-US" sz="1600" dirty="0" smtClean="0"/>
          </a:p>
          <a:p>
            <a:r>
              <a:rPr lang="en-US" sz="1600" dirty="0" smtClean="0"/>
              <a:t>So we’ll start by talking about what are some </a:t>
            </a:r>
            <a:r>
              <a:rPr lang="en-US" sz="1600" dirty="0" err="1" smtClean="0"/>
              <a:t>characteristrics</a:t>
            </a:r>
            <a:r>
              <a:rPr lang="en-US" sz="1600" dirty="0" smtClean="0"/>
              <a:t> of the water our youth are swimming in</a:t>
            </a:r>
            <a:r>
              <a:rPr lang="en-US" dirty="0" smtClean="0"/>
              <a:t>.</a:t>
            </a:r>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smtClean="0"/>
          </a:p>
          <a:p>
            <a:r>
              <a:rPr lang="en-US" dirty="0" smtClean="0"/>
              <a:t>Time – based 				Outcomes  based</a:t>
            </a:r>
          </a:p>
          <a:p>
            <a:endParaRPr lang="en-US" dirty="0"/>
          </a:p>
          <a:p>
            <a:r>
              <a:rPr lang="en-US" dirty="0" smtClean="0"/>
              <a:t>Literacy is 3 </a:t>
            </a:r>
            <a:r>
              <a:rPr lang="en-US" dirty="0" err="1" smtClean="0"/>
              <a:t>rs</a:t>
            </a:r>
            <a:r>
              <a:rPr lang="en-US" dirty="0" smtClean="0"/>
              <a:t>			Multiple Literacies of 21</a:t>
            </a:r>
            <a:r>
              <a:rPr lang="en-US" baseline="30000" dirty="0" smtClean="0"/>
              <a:t>st</a:t>
            </a:r>
            <a:r>
              <a:rPr lang="en-US" dirty="0" smtClean="0"/>
              <a:t> century</a:t>
            </a:r>
            <a:endParaRPr lang="en-US" dirty="0"/>
          </a:p>
          <a:p>
            <a:r>
              <a:rPr lang="en-US" dirty="0" smtClean="0"/>
              <a:t>Focus is on memorization of facts and the right answer</a:t>
            </a:r>
          </a:p>
          <a:p>
            <a:endParaRPr lang="en-US" dirty="0"/>
          </a:p>
          <a:p>
            <a:pPr algn="r"/>
            <a:r>
              <a:rPr lang="en-US" dirty="0" smtClean="0"/>
              <a:t>Focus is on what students can do and are like after the details are forgotten</a:t>
            </a:r>
          </a:p>
          <a:p>
            <a:pPr algn="r"/>
            <a:endParaRPr lang="en-US" dirty="0"/>
          </a:p>
          <a:p>
            <a:r>
              <a:rPr lang="en-US" dirty="0" smtClean="0"/>
              <a:t>Passive Learning 			Active Learning</a:t>
            </a:r>
          </a:p>
          <a:p>
            <a:endParaRPr lang="en-US" dirty="0"/>
          </a:p>
          <a:p>
            <a:r>
              <a:rPr lang="en-US" dirty="0" smtClean="0"/>
              <a:t>Learners in Isolation – No cheating!	Learners work collaboratively  - with 		classmates and  others around the world – global 		citizens</a:t>
            </a:r>
          </a:p>
          <a:p>
            <a:endParaRPr lang="en-US" dirty="0"/>
          </a:p>
          <a:p>
            <a:r>
              <a:rPr lang="en-US" dirty="0" smtClean="0"/>
              <a:t>Little student freedom			great deal of freedom</a:t>
            </a:r>
          </a:p>
          <a:p>
            <a:endParaRPr lang="en-US" dirty="0"/>
          </a:p>
          <a:p>
            <a:r>
              <a:rPr lang="en-US" dirty="0" smtClean="0"/>
              <a:t>Discipline problems		no disc. Problems Teachers and students 			relationships based on respect</a:t>
            </a:r>
          </a:p>
          <a:p>
            <a:r>
              <a:rPr lang="en-US" dirty="0" smtClean="0"/>
              <a:t>Fragmented </a:t>
            </a:r>
            <a:r>
              <a:rPr lang="en-US" dirty="0" err="1" smtClean="0"/>
              <a:t>curr</a:t>
            </a:r>
            <a:r>
              <a:rPr lang="en-US" dirty="0" smtClean="0"/>
              <a:t>. 		Integrated, interdisciplinary </a:t>
            </a:r>
            <a:r>
              <a:rPr lang="en-US" dirty="0" err="1" smtClean="0"/>
              <a:t>curr</a:t>
            </a:r>
            <a:r>
              <a:rPr lang="en-US" dirty="0" smtClean="0"/>
              <a:t>.</a:t>
            </a:r>
          </a:p>
          <a:p>
            <a:endParaRPr lang="en-US" dirty="0"/>
          </a:p>
          <a:p>
            <a:r>
              <a:rPr lang="en-US" dirty="0" err="1" smtClean="0"/>
              <a:t>Curr</a:t>
            </a:r>
            <a:r>
              <a:rPr lang="en-US" dirty="0" smtClean="0"/>
              <a:t>/school is </a:t>
            </a:r>
            <a:r>
              <a:rPr lang="en-US" dirty="0" err="1" smtClean="0"/>
              <a:t>irrelevent</a:t>
            </a:r>
            <a:r>
              <a:rPr lang="en-US" dirty="0" smtClean="0"/>
              <a:t> to students	</a:t>
            </a:r>
            <a:r>
              <a:rPr lang="en-US" dirty="0" err="1" smtClean="0"/>
              <a:t>Curr</a:t>
            </a:r>
            <a:r>
              <a:rPr lang="en-US" dirty="0"/>
              <a:t> </a:t>
            </a:r>
            <a:r>
              <a:rPr lang="en-US" dirty="0" smtClean="0"/>
              <a:t>connected to student’s interests and 			connects with their experiences, talents 			and the real world</a:t>
            </a:r>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4</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Let’s start with what is happening with students when they leave the K-12 system.</a:t>
            </a:r>
            <a:endParaRPr lang="en-US" dirty="0">
              <a:ea typeface="ＭＳ Ｐゴシック" pitchFamily="34" charset="-128"/>
            </a:endParaRPr>
          </a:p>
          <a:p>
            <a:r>
              <a:rPr lang="en-US" dirty="0">
                <a:ea typeface="ＭＳ Ｐゴシック" pitchFamily="34" charset="-128"/>
              </a:rPr>
              <a:t>For a baseline we can see that we have a long way to go to meet our twin goals of college (or other postsecondary) and career for all. </a:t>
            </a:r>
          </a:p>
          <a:p>
            <a:r>
              <a:rPr lang="en-US" dirty="0">
                <a:ea typeface="ＭＳ Ｐゴシック" pitchFamily="34" charset="-128"/>
              </a:rPr>
              <a:t> </a:t>
            </a:r>
          </a:p>
          <a:p>
            <a:r>
              <a:rPr lang="en-US" dirty="0">
                <a:ea typeface="ＭＳ Ｐゴシック" pitchFamily="34" charset="-128"/>
              </a:rPr>
              <a:t>Author John G. </a:t>
            </a:r>
            <a:r>
              <a:rPr lang="en-US" dirty="0" err="1">
                <a:ea typeface="ＭＳ Ｐゴシック" pitchFamily="34" charset="-128"/>
              </a:rPr>
              <a:t>Bendt</a:t>
            </a:r>
            <a:r>
              <a:rPr lang="en-US" dirty="0">
                <a:ea typeface="ＭＳ Ｐゴシック" pitchFamily="34" charset="-128"/>
              </a:rPr>
              <a:t> </a:t>
            </a:r>
            <a:endParaRPr lang="en-US" b="1" dirty="0">
              <a:ea typeface="ＭＳ Ｐゴシック" pitchFamily="34" charset="-128"/>
            </a:endParaRPr>
          </a:p>
          <a:p>
            <a:r>
              <a:rPr lang="en-US" dirty="0">
                <a:ea typeface="ＭＳ Ｐゴシック" pitchFamily="34" charset="-128"/>
              </a:rPr>
              <a:t>Part of this problem can be attributed to the fact that </a:t>
            </a:r>
            <a:r>
              <a:rPr lang="en-US" sz="1800" b="1" dirty="0">
                <a:ea typeface="ＭＳ Ｐゴシック" pitchFamily="34" charset="-128"/>
              </a:rPr>
              <a:t>most high school students put little effort into exploring what they want to do upon graduation,</a:t>
            </a:r>
            <a:r>
              <a:rPr lang="en-US" dirty="0">
                <a:ea typeface="ＭＳ Ｐゴシック" pitchFamily="34" charset="-128"/>
              </a:rPr>
              <a:t> have little understanding or experience with the requirements of the work world, and if they are not planning on going to college, </a:t>
            </a:r>
            <a:r>
              <a:rPr lang="en-US" sz="1800" b="1" dirty="0">
                <a:ea typeface="ＭＳ Ｐゴシック" pitchFamily="34" charset="-128"/>
              </a:rPr>
              <a:t>they may have no action plan </a:t>
            </a:r>
            <a:r>
              <a:rPr lang="en-US" sz="1800" b="1" dirty="0" smtClean="0">
                <a:ea typeface="ＭＳ Ｐゴシック" pitchFamily="34" charset="-128"/>
              </a:rPr>
              <a:t>to </a:t>
            </a:r>
            <a:r>
              <a:rPr lang="en-US" sz="1800" b="1" dirty="0">
                <a:ea typeface="ＭＳ Ｐゴシック" pitchFamily="34" charset="-128"/>
              </a:rPr>
              <a:t>prepare for their future. </a:t>
            </a:r>
            <a:r>
              <a:rPr lang="en-US" dirty="0">
                <a:ea typeface="ＭＳ Ｐゴシック" pitchFamily="34" charset="-128"/>
              </a:rPr>
              <a:t>It's paradoxical that college bound students and their parents put lots of energy into selecting and gaining admission into college, but minimal thought and effort into selecting an occupation and learning the skills it will take to compete successfully in today's competitive global world. As a result </a:t>
            </a:r>
            <a:r>
              <a:rPr lang="en-US" sz="1800" b="1" dirty="0">
                <a:ea typeface="ＭＳ Ｐゴシック" pitchFamily="34" charset="-128"/>
              </a:rPr>
              <a:t>many enter college with little direction, often require extra time to graduate, and most importantly, fail to </a:t>
            </a:r>
            <a:r>
              <a:rPr lang="en-US" sz="1800" b="1" dirty="0" smtClean="0">
                <a:ea typeface="ＭＳ Ｐゴシック" pitchFamily="34" charset="-128"/>
              </a:rPr>
              <a:t>develop </a:t>
            </a:r>
            <a:r>
              <a:rPr lang="en-US" sz="1800" b="1" dirty="0">
                <a:ea typeface="ＭＳ Ｐゴシック" pitchFamily="34" charset="-128"/>
              </a:rPr>
              <a:t>critical workplace skills.</a:t>
            </a:r>
          </a:p>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5</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000" dirty="0" smtClean="0"/>
              <a:t>We often speak of college like it is an end in and of itself.  Yes, college is very important. Yet for </a:t>
            </a:r>
            <a:r>
              <a:rPr lang="en-US" sz="2000" dirty="0"/>
              <a:t>career success we have to look past </a:t>
            </a:r>
            <a:r>
              <a:rPr lang="en-US" sz="2000" dirty="0" smtClean="0"/>
              <a:t>college and understand that college is a means to  moving into a full adult life, that includes  work and careers .</a:t>
            </a:r>
            <a:endParaRPr lang="en-US" sz="2000" dirty="0"/>
          </a:p>
          <a:p>
            <a:endParaRPr lang="en-US" sz="2000" dirty="0" smtClean="0"/>
          </a:p>
          <a:p>
            <a:r>
              <a:rPr lang="en-US" sz="2000" dirty="0" smtClean="0"/>
              <a:t>Read </a:t>
            </a:r>
            <a:r>
              <a:rPr lang="en-US" sz="2000" dirty="0"/>
              <a:t>slide</a:t>
            </a:r>
          </a:p>
          <a:p>
            <a:r>
              <a:rPr lang="en-US" sz="2000" dirty="0" smtClean="0"/>
              <a:t>Let’s </a:t>
            </a:r>
            <a:r>
              <a:rPr lang="en-US" sz="2000" dirty="0"/>
              <a:t>look at the skills  that are needed in the 21</a:t>
            </a:r>
            <a:r>
              <a:rPr lang="en-US" sz="2000" baseline="30000" dirty="0"/>
              <a:t>st</a:t>
            </a:r>
            <a:r>
              <a:rPr lang="en-US" sz="2000" dirty="0"/>
              <a:t> century  job  market and how it has changed from our past.</a:t>
            </a:r>
          </a:p>
          <a:p>
            <a:r>
              <a:rPr lang="en-US" dirty="0" smtClean="0"/>
              <a:t>Rutgers H</a:t>
            </a:r>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6</a:t>
            </a:fld>
            <a:endParaRPr lang="en-US" dirty="0">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smtClean="0"/>
              <a:t>Schools and </a:t>
            </a:r>
            <a:endParaRPr lang="en-US" sz="1600" dirty="0"/>
          </a:p>
          <a:p>
            <a:r>
              <a:rPr lang="en-US" sz="1600" dirty="0" smtClean="0"/>
              <a:t>Classrooms that focus on </a:t>
            </a:r>
          </a:p>
          <a:p>
            <a:endParaRPr lang="en-US" sz="1600" dirty="0"/>
          </a:p>
          <a:p>
            <a:r>
              <a:rPr lang="en-US" sz="1600" dirty="0" smtClean="0"/>
              <a:t>*Memorization ,</a:t>
            </a:r>
          </a:p>
          <a:p>
            <a:r>
              <a:rPr lang="en-US" sz="1600" dirty="0" smtClean="0"/>
              <a:t>*Teacher as “Expert” </a:t>
            </a:r>
          </a:p>
          <a:p>
            <a:r>
              <a:rPr lang="en-US" sz="1600" dirty="0" smtClean="0"/>
              <a:t>*External motivators rather then intrinsic motivation – </a:t>
            </a:r>
          </a:p>
          <a:p>
            <a:r>
              <a:rPr lang="en-US" sz="1600" dirty="0" smtClean="0"/>
              <a:t>*Schools that don’t promote self empowerment/authenticity</a:t>
            </a:r>
          </a:p>
          <a:p>
            <a:r>
              <a:rPr lang="en-US" sz="1600" dirty="0" smtClean="0"/>
              <a:t>*Little student freedom, responsibility or leadership</a:t>
            </a:r>
          </a:p>
          <a:p>
            <a:r>
              <a:rPr lang="en-US" sz="1600" dirty="0" smtClean="0"/>
              <a:t>*fragmented curricula,</a:t>
            </a:r>
          </a:p>
          <a:p>
            <a:r>
              <a:rPr lang="en-US" sz="1600" dirty="0" smtClean="0"/>
              <a:t>*Where boredom, rebellion, </a:t>
            </a:r>
            <a:r>
              <a:rPr lang="en-US" sz="1600" dirty="0"/>
              <a:t>a</a:t>
            </a:r>
            <a:r>
              <a:rPr lang="en-US" sz="1600" dirty="0" smtClean="0"/>
              <a:t>nd </a:t>
            </a:r>
            <a:r>
              <a:rPr lang="en-US" sz="1600" dirty="0"/>
              <a:t>a</a:t>
            </a:r>
            <a:r>
              <a:rPr lang="en-US" sz="1600" dirty="0" smtClean="0"/>
              <a:t>pathy are tolerated, even expected</a:t>
            </a:r>
          </a:p>
          <a:p>
            <a:r>
              <a:rPr lang="en-US" sz="1600" dirty="0" smtClean="0"/>
              <a:t>*These schools, the schools of the 20</a:t>
            </a:r>
            <a:r>
              <a:rPr lang="en-US" sz="1600" baseline="30000" dirty="0" smtClean="0"/>
              <a:t>th</a:t>
            </a:r>
            <a:r>
              <a:rPr lang="en-US" sz="1600" dirty="0" smtClean="0"/>
              <a:t> century,</a:t>
            </a:r>
            <a:endParaRPr lang="en-US" sz="1600" dirty="0"/>
          </a:p>
          <a:p>
            <a:r>
              <a:rPr lang="en-US" sz="1600" dirty="0"/>
              <a:t>c</a:t>
            </a:r>
            <a:r>
              <a:rPr lang="en-US" sz="1600" dirty="0" smtClean="0"/>
              <a:t>an’t prepare our kids for the demands - “water”-  of the 21</a:t>
            </a:r>
            <a:r>
              <a:rPr lang="en-US" sz="1600" baseline="30000" dirty="0" smtClean="0"/>
              <a:t>st</a:t>
            </a:r>
            <a:r>
              <a:rPr lang="en-US" sz="1600" dirty="0" smtClean="0"/>
              <a:t> century</a:t>
            </a:r>
            <a:endParaRPr lang="en-US" sz="1600"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800" dirty="0" smtClean="0"/>
              <a:t>Back in 2002, the P21 was formed to </a:t>
            </a:r>
          </a:p>
          <a:p>
            <a:endParaRPr lang="en-US" dirty="0" smtClean="0"/>
          </a:p>
          <a:p>
            <a:r>
              <a:rPr lang="en-US" sz="1800" dirty="0" smtClean="0"/>
              <a:t>P21 </a:t>
            </a:r>
            <a:r>
              <a:rPr lang="en-US" sz="1800" dirty="0"/>
              <a:t>is a membership organization that began in 2002 and which brings together organizations from the public, private and non-profit sectors to advocate on behalf of improving education for all children. The Mission of P21 is to - READ SLIDE </a:t>
            </a:r>
          </a:p>
          <a:p>
            <a:r>
              <a:rPr lang="en-US" sz="1800" dirty="0"/>
              <a:t>(Feel free to insert an anecdote about how long you have been a member.)</a:t>
            </a:r>
          </a:p>
          <a:p>
            <a:endParaRPr lang="en-US" sz="1800" dirty="0"/>
          </a:p>
          <a:p>
            <a:r>
              <a:rPr lang="en-US" sz="1800" dirty="0"/>
              <a:t>The P-21 provides a Framework that presents a holistic view of teaching and learning (next slide please) </a:t>
            </a:r>
          </a:p>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8</a:t>
            </a:fld>
            <a:endParaRPr lang="en-US" dirty="0">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400" dirty="0" smtClean="0"/>
              <a:t>The 4 C’s – embedded across the core – expanded – curricula-</a:t>
            </a:r>
            <a:endParaRPr lang="en-US" sz="1400" dirty="0"/>
          </a:p>
          <a:p>
            <a:r>
              <a:rPr lang="en-US" sz="1400" dirty="0" smtClean="0"/>
              <a:t>Reading </a:t>
            </a:r>
            <a:r>
              <a:rPr lang="en-US" sz="1400" dirty="0"/>
              <a:t>(English Language Arts)</a:t>
            </a:r>
          </a:p>
          <a:p>
            <a:r>
              <a:rPr lang="en-US" sz="1400" dirty="0" smtClean="0"/>
              <a:t>Mathematics</a:t>
            </a:r>
            <a:endParaRPr lang="en-US" sz="1400" dirty="0"/>
          </a:p>
          <a:p>
            <a:r>
              <a:rPr lang="en-US" sz="1400" dirty="0" smtClean="0"/>
              <a:t>Science </a:t>
            </a:r>
            <a:endParaRPr lang="en-US" sz="1400" dirty="0"/>
          </a:p>
          <a:p>
            <a:r>
              <a:rPr lang="en-US" sz="1400" dirty="0" smtClean="0"/>
              <a:t>Social </a:t>
            </a:r>
            <a:r>
              <a:rPr lang="en-US" sz="1400" dirty="0"/>
              <a:t>Studies</a:t>
            </a:r>
          </a:p>
          <a:p>
            <a:pPr lvl="1"/>
            <a:r>
              <a:rPr lang="en-US" sz="1400" dirty="0"/>
              <a:t>Economics </a:t>
            </a:r>
            <a:r>
              <a:rPr lang="en-US" sz="1400" dirty="0" smtClean="0"/>
              <a:t>,Government, History , Geography, Civics</a:t>
            </a:r>
            <a:endParaRPr lang="en-US" sz="1400" dirty="0"/>
          </a:p>
          <a:p>
            <a:r>
              <a:rPr lang="en-US" sz="1400" dirty="0" smtClean="0"/>
              <a:t>World </a:t>
            </a:r>
            <a:r>
              <a:rPr lang="en-US" sz="1400" dirty="0"/>
              <a:t>Languages</a:t>
            </a:r>
          </a:p>
          <a:p>
            <a:r>
              <a:rPr lang="en-US" sz="1400" dirty="0" smtClean="0"/>
              <a:t>Arts </a:t>
            </a:r>
            <a:r>
              <a:rPr lang="en-US" sz="1400" dirty="0"/>
              <a:t>and </a:t>
            </a:r>
            <a:r>
              <a:rPr lang="en-US" sz="1400" dirty="0" smtClean="0"/>
              <a:t>Music</a:t>
            </a:r>
          </a:p>
          <a:p>
            <a:pPr>
              <a:buFontTx/>
              <a:buNone/>
            </a:pPr>
            <a:r>
              <a:rPr lang="en-US" sz="1400" dirty="0" smtClean="0"/>
              <a:t>	Weave </a:t>
            </a:r>
            <a:r>
              <a:rPr lang="en-US" sz="1400" dirty="0"/>
              <a:t>into all subjects</a:t>
            </a:r>
            <a:r>
              <a:rPr lang="en-US" sz="1400" dirty="0" smtClean="0"/>
              <a:t>:</a:t>
            </a:r>
            <a:endParaRPr lang="en-US" sz="1050" dirty="0"/>
          </a:p>
          <a:p>
            <a:r>
              <a:rPr lang="en-US" sz="1400" dirty="0" smtClean="0"/>
              <a:t>	Learning </a:t>
            </a:r>
            <a:r>
              <a:rPr lang="en-US" sz="1400" dirty="0"/>
              <a:t>and Innovation </a:t>
            </a:r>
            <a:r>
              <a:rPr lang="en-US" sz="1400" dirty="0" smtClean="0"/>
              <a:t>Skills</a:t>
            </a:r>
            <a:endParaRPr lang="en-US" sz="1050" dirty="0"/>
          </a:p>
          <a:p>
            <a:r>
              <a:rPr lang="en-US" sz="1400" dirty="0" smtClean="0"/>
              <a:t>	Information</a:t>
            </a:r>
            <a:r>
              <a:rPr lang="en-US" sz="1400" dirty="0"/>
              <a:t>, Media, and Technology </a:t>
            </a:r>
            <a:r>
              <a:rPr lang="en-US" sz="1400" dirty="0" smtClean="0"/>
              <a:t>Skills</a:t>
            </a:r>
            <a:endParaRPr lang="en-US" sz="1050" dirty="0"/>
          </a:p>
          <a:p>
            <a:r>
              <a:rPr lang="en-US" sz="1400" dirty="0" smtClean="0"/>
              <a:t>	Life </a:t>
            </a:r>
            <a:r>
              <a:rPr lang="en-US" sz="1400" dirty="0"/>
              <a:t>and Career </a:t>
            </a:r>
            <a:r>
              <a:rPr lang="en-US" sz="1400" dirty="0" smtClean="0"/>
              <a:t>Skills</a:t>
            </a:r>
          </a:p>
          <a:p>
            <a:r>
              <a:rPr lang="en-US" sz="1400" dirty="0" smtClean="0"/>
              <a:t>Interdisciplinary Themes: </a:t>
            </a:r>
          </a:p>
          <a:p>
            <a:r>
              <a:rPr lang="en-US" sz="1400" dirty="0" smtClean="0"/>
              <a:t>Global </a:t>
            </a:r>
            <a:r>
              <a:rPr lang="en-US" sz="1400" dirty="0"/>
              <a:t>Awareness</a:t>
            </a:r>
            <a:endParaRPr lang="en-US" sz="900" dirty="0"/>
          </a:p>
          <a:p>
            <a:r>
              <a:rPr lang="en-US" sz="1400" dirty="0"/>
              <a:t>Financial, economic, business, and entrepreneurial literacy</a:t>
            </a:r>
            <a:endParaRPr lang="en-US" sz="900" dirty="0"/>
          </a:p>
          <a:p>
            <a:r>
              <a:rPr lang="en-US" sz="1400" dirty="0"/>
              <a:t>Civic literacy</a:t>
            </a:r>
            <a:endParaRPr lang="en-US" sz="900" dirty="0"/>
          </a:p>
          <a:p>
            <a:r>
              <a:rPr lang="en-US" sz="1400" dirty="0"/>
              <a:t>Health literacy</a:t>
            </a:r>
            <a:endParaRPr lang="en-US" sz="900" dirty="0"/>
          </a:p>
          <a:p>
            <a:r>
              <a:rPr lang="en-US" sz="1400" dirty="0"/>
              <a:t>Environmental literacy</a:t>
            </a:r>
          </a:p>
          <a:p>
            <a:endParaRPr lang="en-US" sz="1400" dirty="0"/>
          </a:p>
          <a:p>
            <a:endParaRPr lang="en-US" sz="1400" dirty="0"/>
          </a:p>
        </p:txBody>
      </p:sp>
      <p:sp>
        <p:nvSpPr>
          <p:cNvPr id="4" name="Slide Number Placeholder 3"/>
          <p:cNvSpPr>
            <a:spLocks noGrp="1"/>
          </p:cNvSpPr>
          <p:nvPr>
            <p:ph type="sldNum" sz="quarter" idx="10"/>
          </p:nvPr>
        </p:nvSpPr>
        <p:spPr/>
        <p:txBody>
          <a:bodyPr/>
          <a:lstStyle/>
          <a:p>
            <a:fld id="{87D77045-401A-4D5E-BFE3-54C21A8A6634}" type="slidenum">
              <a:rPr lang="en-US" smtClean="0">
                <a:solidFill>
                  <a:prstClr val="black"/>
                </a:solidFill>
              </a:rPr>
              <a:pPr/>
              <a:t>9</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3/14/2013</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3/14/2013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3/14/2013</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3/14/2013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3/14/2013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pPr/>
              <a:t>3/14/2013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3/14/2013</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3/14/2013</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3/14/2013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3/14/2013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3/14/2013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3/14/2013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3/14/2013</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3/14/2013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25.png"/><Relationship Id="rId2" Type="http://schemas.openxmlformats.org/officeDocument/2006/relationships/slideLayout" Target="../slideLayouts/slideLayout5.xml"/><Relationship Id="rId1" Type="http://schemas.openxmlformats.org/officeDocument/2006/relationships/tags" Target="../tags/tag4.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2.xml.rels><?xml version="1.0" encoding="UTF-8" standalone="yes"?>
<Relationships xmlns="http://schemas.openxmlformats.org/package/2006/relationships"><Relationship Id="rId3" Type="http://schemas.openxmlformats.org/officeDocument/2006/relationships/image" Target="../media/image26.jp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hyperlink" Target="mailto:dmilitzer@cde.ca.gov" TargetMode="External"/><Relationship Id="rId7" Type="http://schemas.openxmlformats.org/officeDocument/2006/relationships/image" Target="../media/image28.png"/><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27.png"/><Relationship Id="rId5" Type="http://schemas.openxmlformats.org/officeDocument/2006/relationships/hyperlink" Target="mailto:rdedmond@gwu.edu" TargetMode="External"/><Relationship Id="rId4" Type="http://schemas.openxmlformats.org/officeDocument/2006/relationships/hyperlink" Target="mailto:dblake@scoe.org"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tags" Target="../tags/tag2.xml"/><Relationship Id="rId5" Type="http://schemas.openxmlformats.org/officeDocument/2006/relationships/image" Target="../media/image19.pn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3.xml"/><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581400" y="0"/>
            <a:ext cx="5181600" cy="2732689"/>
          </a:xfrm>
        </p:spPr>
        <p:txBody>
          <a:bodyPr>
            <a:normAutofit lnSpcReduction="10000"/>
          </a:bodyPr>
          <a:lstStyle/>
          <a:p>
            <a:r>
              <a:rPr lang="en-US" sz="2000" b="1" dirty="0" smtClean="0"/>
              <a:t>David </a:t>
            </a:r>
            <a:r>
              <a:rPr lang="en-US" sz="2000" b="1" dirty="0" err="1" smtClean="0"/>
              <a:t>Militzer</a:t>
            </a:r>
            <a:r>
              <a:rPr lang="en-US" sz="2000" b="1" dirty="0" smtClean="0"/>
              <a:t>, </a:t>
            </a:r>
          </a:p>
          <a:p>
            <a:r>
              <a:rPr lang="en-US" sz="1600" dirty="0" smtClean="0"/>
              <a:t>Education Program Consultant</a:t>
            </a:r>
          </a:p>
          <a:p>
            <a:r>
              <a:rPr lang="en-US" sz="1600" dirty="0" smtClean="0"/>
              <a:t>California Department of Education</a:t>
            </a:r>
          </a:p>
          <a:p>
            <a:r>
              <a:rPr lang="en-US" sz="2000" b="1" dirty="0" smtClean="0"/>
              <a:t>Dan Blake</a:t>
            </a:r>
          </a:p>
          <a:p>
            <a:r>
              <a:rPr lang="en-US" sz="1600" dirty="0" smtClean="0"/>
              <a:t>Director, Innovation &amp; Partnerships</a:t>
            </a:r>
          </a:p>
          <a:p>
            <a:r>
              <a:rPr lang="en-US" sz="1600" dirty="0" smtClean="0"/>
              <a:t>Sonoma County Office of Education</a:t>
            </a:r>
          </a:p>
          <a:p>
            <a:r>
              <a:rPr lang="en-US" sz="2000" b="1" dirty="0" smtClean="0"/>
              <a:t>Rebecca </a:t>
            </a:r>
            <a:r>
              <a:rPr lang="en-US" sz="2000" b="1" dirty="0" err="1" smtClean="0"/>
              <a:t>Dedmond</a:t>
            </a:r>
            <a:r>
              <a:rPr lang="en-US" sz="2000" b="1" dirty="0" smtClean="0"/>
              <a:t>, Ph.D.</a:t>
            </a:r>
          </a:p>
          <a:p>
            <a:r>
              <a:rPr lang="en-US" sz="1600" dirty="0" smtClean="0"/>
              <a:t>Director, Freshman Transition Initiative</a:t>
            </a:r>
          </a:p>
          <a:p>
            <a:r>
              <a:rPr lang="en-US" sz="1600" dirty="0" smtClean="0"/>
              <a:t>George Washington University</a:t>
            </a:r>
          </a:p>
        </p:txBody>
      </p:sp>
      <p:sp>
        <p:nvSpPr>
          <p:cNvPr id="5" name="Title 4"/>
          <p:cNvSpPr>
            <a:spLocks noGrp="1"/>
          </p:cNvSpPr>
          <p:nvPr>
            <p:ph type="title"/>
          </p:nvPr>
        </p:nvSpPr>
        <p:spPr>
          <a:xfrm>
            <a:off x="76200" y="2895600"/>
            <a:ext cx="7543800" cy="2133600"/>
          </a:xfrm>
        </p:spPr>
        <p:txBody>
          <a:bodyPr>
            <a:normAutofit fontScale="90000"/>
          </a:bodyPr>
          <a:lstStyle/>
          <a:p>
            <a:pPr algn="l"/>
            <a:r>
              <a:rPr lang="en-US" sz="2400" dirty="0" smtClean="0">
                <a:solidFill>
                  <a:srgbClr val="262626"/>
                </a:solidFill>
              </a:rPr>
              <a:t/>
            </a:r>
            <a:br>
              <a:rPr lang="en-US" sz="2400" dirty="0" smtClean="0">
                <a:solidFill>
                  <a:srgbClr val="262626"/>
                </a:solidFill>
              </a:rPr>
            </a:br>
            <a:r>
              <a:rPr lang="en-US" dirty="0">
                <a:solidFill>
                  <a:prstClr val="white"/>
                </a:solidFill>
              </a:rPr>
              <a:t>Education and the Unemployment Crisis: Real Career-building Tools for Middle and High Schools, Students, &amp;</a:t>
            </a:r>
            <a:r>
              <a:rPr lang="en-US" dirty="0" smtClean="0">
                <a:solidFill>
                  <a:prstClr val="white"/>
                </a:solidFill>
              </a:rPr>
              <a:t> Communities</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 y="2362200"/>
            <a:ext cx="8839200" cy="3657600"/>
          </a:xfrm>
          <a:prstGeom prst="rect">
            <a:avLst/>
          </a:prstGeom>
          <a:noFill/>
        </p:spPr>
        <p:txBody>
          <a:bodyPr wrap="square" rtlCol="0">
            <a:normAutofit fontScale="85000" lnSpcReduction="10000"/>
          </a:bodyPr>
          <a:lstStyle/>
          <a:p>
            <a:pPr>
              <a:lnSpc>
                <a:spcPct val="114000"/>
              </a:lnSpc>
            </a:pPr>
            <a:r>
              <a:rPr lang="en-US" sz="2800" b="1" dirty="0" smtClean="0">
                <a:solidFill>
                  <a:schemeClr val="accent1"/>
                </a:solidFill>
              </a:rPr>
              <a:t>Each </a:t>
            </a:r>
            <a:r>
              <a:rPr lang="en-US" sz="2800" b="1" dirty="0">
                <a:solidFill>
                  <a:schemeClr val="accent1"/>
                </a:solidFill>
              </a:rPr>
              <a:t>school district shall </a:t>
            </a:r>
            <a:r>
              <a:rPr lang="en-US" sz="2800" b="1" dirty="0" smtClean="0">
                <a:solidFill>
                  <a:schemeClr val="accent1"/>
                </a:solidFill>
              </a:rPr>
              <a:t>offer:</a:t>
            </a:r>
            <a:endParaRPr lang="en-US" sz="2800" b="1" dirty="0">
              <a:solidFill>
                <a:schemeClr val="accent1"/>
              </a:solidFill>
            </a:endParaRPr>
          </a:p>
          <a:p>
            <a:pPr marL="342900" indent="-342900">
              <a:lnSpc>
                <a:spcPct val="114000"/>
              </a:lnSpc>
              <a:buFont typeface="Arial" pitchFamily="34" charset="0"/>
              <a:buChar char="•"/>
            </a:pPr>
            <a:endParaRPr lang="en-US" sz="2800" b="1" dirty="0">
              <a:solidFill>
                <a:schemeClr val="accent1"/>
              </a:solidFill>
            </a:endParaRPr>
          </a:p>
          <a:p>
            <a:pPr marL="342900" indent="-342900">
              <a:lnSpc>
                <a:spcPct val="114000"/>
              </a:lnSpc>
              <a:buFont typeface="Arial" pitchFamily="34" charset="0"/>
              <a:buChar char="•"/>
            </a:pPr>
            <a:r>
              <a:rPr lang="en-US" sz="2800" b="1" dirty="0">
                <a:solidFill>
                  <a:schemeClr val="accent1"/>
                </a:solidFill>
              </a:rPr>
              <a:t>…a course of study fulfilling the requirements for admission to the California public institutions of postsecondary education</a:t>
            </a:r>
          </a:p>
          <a:p>
            <a:pPr marL="342900" indent="-342900">
              <a:lnSpc>
                <a:spcPct val="114000"/>
              </a:lnSpc>
              <a:buFont typeface="Arial" pitchFamily="34" charset="0"/>
              <a:buChar char="•"/>
            </a:pPr>
            <a:endParaRPr lang="en-US" sz="2800" b="1" dirty="0">
              <a:solidFill>
                <a:schemeClr val="accent1"/>
              </a:solidFill>
            </a:endParaRPr>
          </a:p>
          <a:p>
            <a:pPr marL="342900" indent="-342900">
              <a:lnSpc>
                <a:spcPct val="114000"/>
              </a:lnSpc>
              <a:buFont typeface="Arial" pitchFamily="34" charset="0"/>
              <a:buChar char="•"/>
            </a:pPr>
            <a:r>
              <a:rPr lang="en-US" sz="2800" b="1" dirty="0">
                <a:solidFill>
                  <a:schemeClr val="accent1"/>
                </a:solidFill>
              </a:rPr>
              <a:t>…a course of study that provides an opportunity for those pupils to attain entry-level employment skills in business or </a:t>
            </a:r>
            <a:r>
              <a:rPr lang="en-US" sz="2800" b="1" dirty="0" smtClean="0">
                <a:solidFill>
                  <a:schemeClr val="accent1"/>
                </a:solidFill>
              </a:rPr>
              <a:t>industry…and </a:t>
            </a:r>
            <a:r>
              <a:rPr lang="en-US" sz="2800" b="1" dirty="0">
                <a:solidFill>
                  <a:schemeClr val="accent1"/>
                </a:solidFill>
              </a:rPr>
              <a:t>prepares all pupils for high school graduation and career </a:t>
            </a:r>
            <a:r>
              <a:rPr lang="en-US" sz="2800" b="1" dirty="0" smtClean="0">
                <a:solidFill>
                  <a:schemeClr val="accent1"/>
                </a:solidFill>
              </a:rPr>
              <a:t>entry</a:t>
            </a:r>
            <a:endParaRPr lang="en-US" sz="2800" b="1" dirty="0">
              <a:solidFill>
                <a:schemeClr val="accent1"/>
              </a:solidFill>
            </a:endParaRPr>
          </a:p>
        </p:txBody>
      </p:sp>
      <p:sp>
        <p:nvSpPr>
          <p:cNvPr id="11" name="TextBox 10"/>
          <p:cNvSpPr txBox="1"/>
          <p:nvPr/>
        </p:nvSpPr>
        <p:spPr>
          <a:xfrm>
            <a:off x="2352032" y="1403901"/>
            <a:ext cx="6639568" cy="711046"/>
          </a:xfrm>
          <a:prstGeom prst="rect">
            <a:avLst/>
          </a:prstGeom>
          <a:noFill/>
        </p:spPr>
        <p:txBody>
          <a:bodyPr wrap="square" rtlCol="0">
            <a:normAutofit/>
          </a:bodyPr>
          <a:lstStyle/>
          <a:p>
            <a:pPr marL="342900" indent="-342900">
              <a:lnSpc>
                <a:spcPct val="114000"/>
              </a:lnSpc>
              <a:buFont typeface="Arial" pitchFamily="34" charset="0"/>
              <a:buChar char="•"/>
            </a:pPr>
            <a:r>
              <a:rPr lang="en-US" sz="3000" b="1" dirty="0">
                <a:solidFill>
                  <a:schemeClr val="accent4"/>
                </a:solidFill>
              </a:rPr>
              <a:t>Section 51228 (1983</a:t>
            </a:r>
            <a:r>
              <a:rPr lang="en-US" sz="3000" b="1" dirty="0" smtClean="0">
                <a:solidFill>
                  <a:schemeClr val="accent4"/>
                </a:solidFill>
              </a:rPr>
              <a:t>)…</a:t>
            </a:r>
            <a:endParaRPr lang="en-US" sz="3000" b="1" dirty="0">
              <a:solidFill>
                <a:schemeClr val="accent4"/>
              </a:solidFill>
            </a:endParaRPr>
          </a:p>
          <a:p>
            <a:pPr>
              <a:lnSpc>
                <a:spcPct val="114000"/>
              </a:lnSpc>
            </a:pPr>
            <a:endParaRPr lang="en-US" sz="2000" dirty="0">
              <a:solidFill>
                <a:schemeClr val="accent2"/>
              </a:solidFill>
            </a:endParaRPr>
          </a:p>
        </p:txBody>
      </p:sp>
      <p:sp>
        <p:nvSpPr>
          <p:cNvPr id="9" name="Title 8"/>
          <p:cNvSpPr>
            <a:spLocks noGrp="1"/>
          </p:cNvSpPr>
          <p:nvPr>
            <p:ph type="title"/>
          </p:nvPr>
        </p:nvSpPr>
        <p:spPr>
          <a:xfrm>
            <a:off x="152400" y="76200"/>
            <a:ext cx="8915400" cy="685800"/>
          </a:xfrm>
        </p:spPr>
        <p:txBody>
          <a:bodyPr>
            <a:noAutofit/>
          </a:bodyPr>
          <a:lstStyle/>
          <a:p>
            <a:pPr lvl="0" algn="ctr">
              <a:spcBef>
                <a:spcPts val="0"/>
              </a:spcBef>
            </a:pPr>
            <a:r>
              <a:rPr lang="en-US" sz="4000" b="1" dirty="0" smtClean="0">
                <a:solidFill>
                  <a:prstClr val="black">
                    <a:lumMod val="85000"/>
                    <a:lumOff val="15000"/>
                  </a:prstClr>
                </a:solidFill>
                <a:latin typeface="+mn-lt"/>
                <a:ea typeface="+mn-ea"/>
                <a:cs typeface="+mn-cs"/>
              </a:rPr>
              <a:t>California Education Code</a:t>
            </a:r>
            <a:endParaRPr lang="en-US" sz="4000" dirty="0">
              <a:latin typeface="+mn-lt"/>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609600"/>
            <a:ext cx="140970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40663732"/>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1193242" y="919410"/>
            <a:ext cx="7772400" cy="431273"/>
          </a:xfrm>
          <a:prstGeom prst="rect">
            <a:avLst/>
          </a:prstGeom>
          <a:noFill/>
        </p:spPr>
        <p:txBody>
          <a:bodyPr wrap="square" rtlCol="0" anchor="ctr">
            <a:normAutofit lnSpcReduction="10000"/>
          </a:bodyPr>
          <a:lstStyle/>
          <a:p>
            <a:r>
              <a:rPr lang="en-US" sz="2400" b="1" i="1" dirty="0">
                <a:solidFill>
                  <a:schemeClr val="accent1"/>
                </a:solidFill>
              </a:rPr>
              <a:t>Apply appropriate technical skills and academic </a:t>
            </a:r>
            <a:r>
              <a:rPr lang="en-US" sz="2400" b="1" i="1" dirty="0" smtClean="0">
                <a:solidFill>
                  <a:schemeClr val="accent1"/>
                </a:solidFill>
              </a:rPr>
              <a:t>knowledge</a:t>
            </a:r>
            <a:endParaRPr lang="en-US" sz="2400" b="1" i="1" dirty="0">
              <a:solidFill>
                <a:schemeClr val="accent1"/>
              </a:solidFill>
            </a:endParaRPr>
          </a:p>
        </p:txBody>
      </p:sp>
      <p:sp>
        <p:nvSpPr>
          <p:cNvPr id="21" name="Right Arrow 20"/>
          <p:cNvSpPr/>
          <p:nvPr/>
        </p:nvSpPr>
        <p:spPr>
          <a:xfrm>
            <a:off x="-12308" y="919410"/>
            <a:ext cx="1053515" cy="415112"/>
          </a:xfrm>
          <a:prstGeom prst="rightArrow">
            <a:avLst/>
          </a:prstGeom>
          <a:gradFill flip="none" rotWithShape="1">
            <a:gsLst>
              <a:gs pos="15000">
                <a:schemeClr val="tx1">
                  <a:lumMod val="75000"/>
                  <a:lumOff val="25000"/>
                  <a:alpha val="18000"/>
                </a:schemeClr>
              </a:gs>
              <a:gs pos="48000">
                <a:schemeClr val="tx1">
                  <a:lumMod val="65000"/>
                  <a:lumOff val="35000"/>
                  <a:alpha val="2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Title 8"/>
          <p:cNvSpPr>
            <a:spLocks noGrp="1"/>
          </p:cNvSpPr>
          <p:nvPr>
            <p:ph type="title"/>
          </p:nvPr>
        </p:nvSpPr>
        <p:spPr>
          <a:xfrm>
            <a:off x="11723" y="0"/>
            <a:ext cx="7532077" cy="914400"/>
          </a:xfrm>
        </p:spPr>
        <p:txBody>
          <a:bodyPr anchor="b">
            <a:normAutofit fontScale="90000"/>
          </a:bodyPr>
          <a:lstStyle/>
          <a:p>
            <a:pPr lvl="0" algn="ctr">
              <a:spcBef>
                <a:spcPts val="0"/>
              </a:spcBef>
            </a:pPr>
            <a:r>
              <a:rPr lang="en-US" sz="3200" b="1" dirty="0">
                <a:solidFill>
                  <a:prstClr val="white"/>
                </a:solidFill>
                <a:ea typeface="+mn-ea"/>
                <a:cs typeface="+mn-cs"/>
              </a:rPr>
              <a:t>New CTE Standards Include </a:t>
            </a:r>
            <a:br>
              <a:rPr lang="en-US" sz="3200" b="1" dirty="0">
                <a:solidFill>
                  <a:prstClr val="white"/>
                </a:solidFill>
                <a:ea typeface="+mn-ea"/>
                <a:cs typeface="+mn-cs"/>
              </a:rPr>
            </a:br>
            <a:r>
              <a:rPr lang="en-US" sz="3200" b="1" dirty="0">
                <a:solidFill>
                  <a:prstClr val="white"/>
                </a:solidFill>
                <a:ea typeface="+mn-ea"/>
                <a:cs typeface="+mn-cs"/>
              </a:rPr>
              <a:t>Career-Ready Practice </a:t>
            </a:r>
            <a:endParaRPr lang="en-US" sz="3200" b="1" dirty="0"/>
          </a:p>
        </p:txBody>
      </p:sp>
      <p:sp>
        <p:nvSpPr>
          <p:cNvPr id="10" name="Right Arrow 9"/>
          <p:cNvSpPr/>
          <p:nvPr/>
        </p:nvSpPr>
        <p:spPr>
          <a:xfrm>
            <a:off x="-12309" y="1724263"/>
            <a:ext cx="1053515" cy="381000"/>
          </a:xfrm>
          <a:prstGeom prst="rightArrow">
            <a:avLst/>
          </a:prstGeom>
          <a:gradFill flip="none" rotWithShape="1">
            <a:gsLst>
              <a:gs pos="15000">
                <a:schemeClr val="tx1">
                  <a:lumMod val="75000"/>
                  <a:lumOff val="25000"/>
                  <a:alpha val="18000"/>
                </a:schemeClr>
              </a:gs>
              <a:gs pos="48000">
                <a:schemeClr val="tx1">
                  <a:lumMod val="65000"/>
                  <a:lumOff val="35000"/>
                  <a:alpha val="2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extBox 1"/>
          <p:cNvSpPr txBox="1"/>
          <p:nvPr/>
        </p:nvSpPr>
        <p:spPr>
          <a:xfrm>
            <a:off x="1194916" y="1683930"/>
            <a:ext cx="8109963" cy="461665"/>
          </a:xfrm>
          <a:prstGeom prst="rect">
            <a:avLst/>
          </a:prstGeom>
          <a:noFill/>
        </p:spPr>
        <p:txBody>
          <a:bodyPr wrap="square" rtlCol="0">
            <a:spAutoFit/>
          </a:bodyPr>
          <a:lstStyle/>
          <a:p>
            <a:r>
              <a:rPr lang="en-US" sz="2400" b="1" i="1" dirty="0">
                <a:solidFill>
                  <a:schemeClr val="accent2"/>
                </a:solidFill>
              </a:rPr>
              <a:t>Develop an education &amp;</a:t>
            </a:r>
            <a:r>
              <a:rPr lang="en-US" sz="2400" b="1" i="1" dirty="0" smtClean="0">
                <a:solidFill>
                  <a:schemeClr val="accent2"/>
                </a:solidFill>
              </a:rPr>
              <a:t> </a:t>
            </a:r>
            <a:r>
              <a:rPr lang="en-US" sz="2400" b="1" i="1" dirty="0">
                <a:solidFill>
                  <a:schemeClr val="accent2"/>
                </a:solidFill>
              </a:rPr>
              <a:t>career plan aligned </a:t>
            </a:r>
            <a:r>
              <a:rPr lang="en-US" sz="2400" b="1" i="1" dirty="0" smtClean="0">
                <a:solidFill>
                  <a:schemeClr val="accent2"/>
                </a:solidFill>
              </a:rPr>
              <a:t>w/ </a:t>
            </a:r>
            <a:r>
              <a:rPr lang="en-US" sz="2400" b="1" i="1" dirty="0">
                <a:solidFill>
                  <a:schemeClr val="accent2"/>
                </a:solidFill>
              </a:rPr>
              <a:t>personal goals</a:t>
            </a:r>
          </a:p>
        </p:txBody>
      </p:sp>
      <p:sp>
        <p:nvSpPr>
          <p:cNvPr id="13" name="Right Arrow 12"/>
          <p:cNvSpPr/>
          <p:nvPr/>
        </p:nvSpPr>
        <p:spPr>
          <a:xfrm>
            <a:off x="-12310" y="2105263"/>
            <a:ext cx="1053515" cy="411763"/>
          </a:xfrm>
          <a:prstGeom prst="rightArrow">
            <a:avLst/>
          </a:prstGeom>
          <a:gradFill flip="none" rotWithShape="1">
            <a:gsLst>
              <a:gs pos="15000">
                <a:schemeClr val="tx1">
                  <a:lumMod val="75000"/>
                  <a:lumOff val="25000"/>
                  <a:alpha val="18000"/>
                </a:schemeClr>
              </a:gs>
              <a:gs pos="48000">
                <a:schemeClr val="tx1">
                  <a:lumMod val="65000"/>
                  <a:lumOff val="35000"/>
                  <a:alpha val="2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 name="TextBox 2"/>
          <p:cNvSpPr txBox="1"/>
          <p:nvPr/>
        </p:nvSpPr>
        <p:spPr>
          <a:xfrm>
            <a:off x="1206639" y="2080311"/>
            <a:ext cx="7696200" cy="461665"/>
          </a:xfrm>
          <a:prstGeom prst="rect">
            <a:avLst/>
          </a:prstGeom>
          <a:noFill/>
        </p:spPr>
        <p:txBody>
          <a:bodyPr wrap="square" rtlCol="0">
            <a:spAutoFit/>
          </a:bodyPr>
          <a:lstStyle/>
          <a:p>
            <a:r>
              <a:rPr lang="en-US" sz="2400" b="1" i="1" dirty="0">
                <a:solidFill>
                  <a:schemeClr val="accent1"/>
                </a:solidFill>
              </a:rPr>
              <a:t>Apply technology to enhance productivity</a:t>
            </a:r>
          </a:p>
        </p:txBody>
      </p:sp>
      <p:pic>
        <p:nvPicPr>
          <p:cNvPr id="2050" name="Picture 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9448" y="2517026"/>
            <a:ext cx="1054100" cy="376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216582" y="2474632"/>
            <a:ext cx="7694526" cy="461665"/>
          </a:xfrm>
          <a:prstGeom prst="rect">
            <a:avLst/>
          </a:prstGeom>
          <a:noFill/>
        </p:spPr>
        <p:txBody>
          <a:bodyPr wrap="square" rtlCol="0">
            <a:spAutoFit/>
          </a:bodyPr>
          <a:lstStyle/>
          <a:p>
            <a:r>
              <a:rPr lang="en-US" sz="2400" b="1" i="1" dirty="0">
                <a:solidFill>
                  <a:schemeClr val="accent4"/>
                </a:solidFill>
              </a:rPr>
              <a:t>Utilize critical thinking and persevere in solving problems</a:t>
            </a:r>
          </a:p>
        </p:txBody>
      </p:sp>
      <p:pic>
        <p:nvPicPr>
          <p:cNvPr id="14" name="Picture 2"/>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30033" y="2869323"/>
            <a:ext cx="1054100" cy="407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1216582" y="2842128"/>
            <a:ext cx="7618326" cy="461665"/>
          </a:xfrm>
          <a:prstGeom prst="rect">
            <a:avLst/>
          </a:prstGeom>
          <a:noFill/>
        </p:spPr>
        <p:txBody>
          <a:bodyPr wrap="square" rtlCol="0">
            <a:spAutoFit/>
          </a:bodyPr>
          <a:lstStyle/>
          <a:p>
            <a:r>
              <a:rPr lang="en-US" sz="2400" b="1" i="1" dirty="0">
                <a:solidFill>
                  <a:schemeClr val="accent2"/>
                </a:solidFill>
              </a:rPr>
              <a:t>Practice personal health and understand financial literacy</a:t>
            </a:r>
          </a:p>
        </p:txBody>
      </p:sp>
      <p:sp>
        <p:nvSpPr>
          <p:cNvPr id="15" name="Right Arrow 14"/>
          <p:cNvSpPr/>
          <p:nvPr/>
        </p:nvSpPr>
        <p:spPr>
          <a:xfrm>
            <a:off x="-11723" y="1334522"/>
            <a:ext cx="1053515" cy="418078"/>
          </a:xfrm>
          <a:prstGeom prst="rightArrow">
            <a:avLst/>
          </a:prstGeom>
          <a:gradFill flip="none" rotWithShape="1">
            <a:gsLst>
              <a:gs pos="15000">
                <a:schemeClr val="tx1">
                  <a:lumMod val="75000"/>
                  <a:lumOff val="25000"/>
                  <a:alpha val="18000"/>
                </a:schemeClr>
              </a:gs>
              <a:gs pos="48000">
                <a:schemeClr val="tx1">
                  <a:lumMod val="65000"/>
                  <a:lumOff val="35000"/>
                  <a:alpha val="2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6" name="TextBox 15"/>
          <p:cNvSpPr txBox="1"/>
          <p:nvPr/>
        </p:nvSpPr>
        <p:spPr>
          <a:xfrm>
            <a:off x="1194079" y="1350683"/>
            <a:ext cx="7772400" cy="385755"/>
          </a:xfrm>
          <a:prstGeom prst="rect">
            <a:avLst/>
          </a:prstGeom>
          <a:noFill/>
        </p:spPr>
        <p:txBody>
          <a:bodyPr wrap="square" rtlCol="0" anchor="ctr">
            <a:normAutofit fontScale="92500" lnSpcReduction="20000"/>
          </a:bodyPr>
          <a:lstStyle/>
          <a:p>
            <a:r>
              <a:rPr lang="en-US" sz="2400" b="1" i="1" dirty="0">
                <a:solidFill>
                  <a:schemeClr val="accent4"/>
                </a:solidFill>
              </a:rPr>
              <a:t>Communicate effectively </a:t>
            </a:r>
          </a:p>
        </p:txBody>
      </p:sp>
      <p:pic>
        <p:nvPicPr>
          <p:cNvPr id="17" name="Picture 2"/>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29448" y="3276601"/>
            <a:ext cx="10541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2"/>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31870" y="3645329"/>
            <a:ext cx="1054100" cy="393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 name="Picture 2"/>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51967" y="4199710"/>
            <a:ext cx="10541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 name="Picture 2"/>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51967" y="4771712"/>
            <a:ext cx="10541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 name="Picture 2"/>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51967" y="5154805"/>
            <a:ext cx="10541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4" name="Picture 2"/>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31870" y="5739283"/>
            <a:ext cx="10541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216583" y="3244334"/>
            <a:ext cx="4731660" cy="461665"/>
          </a:xfrm>
          <a:prstGeom prst="rect">
            <a:avLst/>
          </a:prstGeom>
        </p:spPr>
        <p:txBody>
          <a:bodyPr wrap="square">
            <a:spAutoFit/>
          </a:bodyPr>
          <a:lstStyle/>
          <a:p>
            <a:r>
              <a:rPr lang="en-US" sz="2400" b="1" i="1" dirty="0">
                <a:solidFill>
                  <a:schemeClr val="accent1"/>
                </a:solidFill>
              </a:rPr>
              <a:t>Act as a responsible citizen </a:t>
            </a:r>
          </a:p>
        </p:txBody>
      </p:sp>
      <p:sp>
        <p:nvSpPr>
          <p:cNvPr id="7" name="Rectangle 6"/>
          <p:cNvSpPr/>
          <p:nvPr/>
        </p:nvSpPr>
        <p:spPr>
          <a:xfrm>
            <a:off x="1216583" y="3611131"/>
            <a:ext cx="7749896" cy="461665"/>
          </a:xfrm>
          <a:prstGeom prst="rect">
            <a:avLst/>
          </a:prstGeom>
        </p:spPr>
        <p:txBody>
          <a:bodyPr wrap="square">
            <a:spAutoFit/>
          </a:bodyPr>
          <a:lstStyle/>
          <a:p>
            <a:r>
              <a:rPr lang="en-US" sz="2400" b="1" i="1" dirty="0">
                <a:solidFill>
                  <a:schemeClr val="accent4"/>
                </a:solidFill>
              </a:rPr>
              <a:t>Model integrity, ethical leadership, &amp;</a:t>
            </a:r>
            <a:r>
              <a:rPr lang="en-US" sz="2400" b="1" i="1" dirty="0" smtClean="0">
                <a:solidFill>
                  <a:schemeClr val="accent4"/>
                </a:solidFill>
              </a:rPr>
              <a:t> </a:t>
            </a:r>
            <a:r>
              <a:rPr lang="en-US" sz="2400" b="1" i="1" dirty="0">
                <a:solidFill>
                  <a:schemeClr val="accent4"/>
                </a:solidFill>
              </a:rPr>
              <a:t>management</a:t>
            </a:r>
          </a:p>
        </p:txBody>
      </p:sp>
      <p:sp>
        <p:nvSpPr>
          <p:cNvPr id="8" name="Rectangle 7"/>
          <p:cNvSpPr/>
          <p:nvPr/>
        </p:nvSpPr>
        <p:spPr>
          <a:xfrm>
            <a:off x="1230818" y="3974712"/>
            <a:ext cx="7734824" cy="830997"/>
          </a:xfrm>
          <a:prstGeom prst="rect">
            <a:avLst/>
          </a:prstGeom>
        </p:spPr>
        <p:txBody>
          <a:bodyPr wrap="square">
            <a:spAutoFit/>
          </a:bodyPr>
          <a:lstStyle/>
          <a:p>
            <a:r>
              <a:rPr lang="en-US" sz="2400" b="1" i="1" dirty="0">
                <a:solidFill>
                  <a:schemeClr val="accent2"/>
                </a:solidFill>
              </a:rPr>
              <a:t>Work productively in teams while integrating cultural &amp;</a:t>
            </a:r>
            <a:r>
              <a:rPr lang="en-US" sz="2400" b="1" i="1" dirty="0" smtClean="0">
                <a:solidFill>
                  <a:schemeClr val="accent2"/>
                </a:solidFill>
              </a:rPr>
              <a:t> </a:t>
            </a:r>
            <a:r>
              <a:rPr lang="en-US" sz="2400" b="1" i="1" dirty="0">
                <a:solidFill>
                  <a:schemeClr val="accent2"/>
                </a:solidFill>
              </a:rPr>
              <a:t>global competence</a:t>
            </a:r>
          </a:p>
        </p:txBody>
      </p:sp>
      <p:sp>
        <p:nvSpPr>
          <p:cNvPr id="11" name="Rectangle 10"/>
          <p:cNvSpPr/>
          <p:nvPr/>
        </p:nvSpPr>
        <p:spPr>
          <a:xfrm>
            <a:off x="1220770" y="4731379"/>
            <a:ext cx="5111271" cy="461665"/>
          </a:xfrm>
          <a:prstGeom prst="rect">
            <a:avLst/>
          </a:prstGeom>
        </p:spPr>
        <p:txBody>
          <a:bodyPr wrap="none">
            <a:spAutoFit/>
          </a:bodyPr>
          <a:lstStyle/>
          <a:p>
            <a:r>
              <a:rPr lang="en-US" sz="2400" b="1" i="1" dirty="0">
                <a:solidFill>
                  <a:schemeClr val="accent1"/>
                </a:solidFill>
              </a:rPr>
              <a:t>Demonstrate creativity and innovation</a:t>
            </a:r>
          </a:p>
        </p:txBody>
      </p:sp>
      <p:sp>
        <p:nvSpPr>
          <p:cNvPr id="12" name="Rectangle 11"/>
          <p:cNvSpPr/>
          <p:nvPr/>
        </p:nvSpPr>
        <p:spPr>
          <a:xfrm>
            <a:off x="1230818" y="5114472"/>
            <a:ext cx="5884240" cy="461665"/>
          </a:xfrm>
          <a:prstGeom prst="rect">
            <a:avLst/>
          </a:prstGeom>
        </p:spPr>
        <p:txBody>
          <a:bodyPr wrap="none">
            <a:spAutoFit/>
          </a:bodyPr>
          <a:lstStyle/>
          <a:p>
            <a:r>
              <a:rPr lang="en-US" sz="2400" b="1" i="1" dirty="0">
                <a:solidFill>
                  <a:schemeClr val="accent4"/>
                </a:solidFill>
              </a:rPr>
              <a:t>Employ valid and reliable research strategies</a:t>
            </a:r>
          </a:p>
        </p:txBody>
      </p:sp>
      <p:sp>
        <p:nvSpPr>
          <p:cNvPr id="25" name="Rectangle 24"/>
          <p:cNvSpPr/>
          <p:nvPr/>
        </p:nvSpPr>
        <p:spPr>
          <a:xfrm>
            <a:off x="1230819" y="5514285"/>
            <a:ext cx="7680290" cy="830997"/>
          </a:xfrm>
          <a:prstGeom prst="rect">
            <a:avLst/>
          </a:prstGeom>
        </p:spPr>
        <p:txBody>
          <a:bodyPr wrap="square">
            <a:spAutoFit/>
          </a:bodyPr>
          <a:lstStyle/>
          <a:p>
            <a:r>
              <a:rPr lang="en-US" sz="2400" b="1" i="1" dirty="0">
                <a:solidFill>
                  <a:schemeClr val="accent2"/>
                </a:solidFill>
              </a:rPr>
              <a:t>Understand the environment, social, &amp;</a:t>
            </a:r>
            <a:r>
              <a:rPr lang="en-US" sz="2400" b="1" i="1" dirty="0" smtClean="0">
                <a:solidFill>
                  <a:schemeClr val="accent2"/>
                </a:solidFill>
              </a:rPr>
              <a:t> </a:t>
            </a:r>
            <a:r>
              <a:rPr lang="en-US" sz="2400" b="1" i="1" dirty="0">
                <a:solidFill>
                  <a:schemeClr val="accent2"/>
                </a:solidFill>
              </a:rPr>
              <a:t>economic impacts of decisions</a:t>
            </a:r>
          </a:p>
        </p:txBody>
      </p:sp>
    </p:spTree>
    <p:custDataLst>
      <p:tags r:id="rId1"/>
    </p:custDataLst>
    <p:extLst>
      <p:ext uri="{BB962C8B-B14F-4D97-AF65-F5344CB8AC3E}">
        <p14:creationId xmlns:p14="http://schemas.microsoft.com/office/powerpoint/2010/main" val="3363853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581400" y="1524000"/>
            <a:ext cx="5486400" cy="5105400"/>
          </a:xfrm>
        </p:spPr>
        <p:txBody>
          <a:bodyPr>
            <a:normAutofit/>
          </a:bodyPr>
          <a:lstStyle/>
          <a:p>
            <a:pPr marL="0" indent="0">
              <a:buNone/>
            </a:pPr>
            <a:endParaRPr lang="en-US" sz="2400" b="1" dirty="0" smtClean="0"/>
          </a:p>
          <a:p>
            <a:pPr marL="0" indent="0">
              <a:buNone/>
            </a:pPr>
            <a:endParaRPr lang="en-US" sz="2400" b="1" dirty="0"/>
          </a:p>
          <a:p>
            <a:pPr marL="0" indent="0">
              <a:buNone/>
            </a:pPr>
            <a:r>
              <a:rPr lang="en-US" sz="2400" b="1" dirty="0" smtClean="0"/>
              <a:t>Partnership </a:t>
            </a:r>
            <a:r>
              <a:rPr lang="en-US" sz="2400" b="1" dirty="0"/>
              <a:t>for 21st Century Skills</a:t>
            </a:r>
          </a:p>
          <a:p>
            <a:pPr marL="0" indent="0">
              <a:buNone/>
            </a:pPr>
            <a:r>
              <a:rPr lang="en-US" sz="2400" b="1" dirty="0"/>
              <a:t>http://www.p21.org </a:t>
            </a:r>
          </a:p>
          <a:p>
            <a:endParaRPr lang="en-US" sz="2400" b="1" dirty="0"/>
          </a:p>
          <a:p>
            <a:pPr marL="0" indent="0">
              <a:buNone/>
            </a:pPr>
            <a:r>
              <a:rPr lang="en-US" sz="2400" b="1" dirty="0"/>
              <a:t>2013 CA CTE Curriculum </a:t>
            </a:r>
            <a:r>
              <a:rPr lang="en-US" sz="2400" b="1" dirty="0" smtClean="0"/>
              <a:t>Standards</a:t>
            </a:r>
            <a:endParaRPr lang="en-US" sz="2400" b="1" dirty="0"/>
          </a:p>
          <a:p>
            <a:pPr marL="0" indent="0">
              <a:buNone/>
            </a:pPr>
            <a:r>
              <a:rPr lang="en-US" sz="2400" b="1" dirty="0"/>
              <a:t>www.cde.ca.gov/ci/ct/sf/ctemcstandards.asp </a:t>
            </a:r>
          </a:p>
          <a:p>
            <a:endParaRPr lang="en-US" sz="2400" dirty="0" smtClean="0">
              <a:solidFill>
                <a:schemeClr val="bg1"/>
              </a:solidFill>
            </a:endParaRPr>
          </a:p>
        </p:txBody>
      </p:sp>
      <p:sp>
        <p:nvSpPr>
          <p:cNvPr id="8" name="Rectangle 7"/>
          <p:cNvSpPr/>
          <p:nvPr/>
        </p:nvSpPr>
        <p:spPr>
          <a:xfrm>
            <a:off x="3472543" y="447674"/>
            <a:ext cx="5671457" cy="1000126"/>
          </a:xfrm>
          <a:prstGeom prst="rect">
            <a:avLst/>
          </a:prstGeom>
          <a:solidFill>
            <a:schemeClr val="tx1">
              <a:lumMod val="95000"/>
              <a:lumOff val="5000"/>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lumMod val="95000"/>
                  <a:lumOff val="5000"/>
                </a:prstClr>
              </a:solidFill>
            </a:endParaRPr>
          </a:p>
        </p:txBody>
      </p:sp>
      <p:sp>
        <p:nvSpPr>
          <p:cNvPr id="9" name="TextBox 8"/>
          <p:cNvSpPr txBox="1"/>
          <p:nvPr/>
        </p:nvSpPr>
        <p:spPr>
          <a:xfrm>
            <a:off x="3472543" y="533401"/>
            <a:ext cx="5671457" cy="838200"/>
          </a:xfrm>
          <a:prstGeom prst="rect">
            <a:avLst/>
          </a:prstGeom>
          <a:noFill/>
        </p:spPr>
        <p:txBody>
          <a:bodyPr wrap="square" rtlCol="0" anchor="ctr">
            <a:normAutofit/>
          </a:bodyPr>
          <a:lstStyle/>
          <a:p>
            <a:pPr>
              <a:lnSpc>
                <a:spcPct val="80000"/>
              </a:lnSpc>
            </a:pPr>
            <a:r>
              <a:rPr lang="en-US" sz="3200" b="1" dirty="0" smtClean="0">
                <a:solidFill>
                  <a:prstClr val="white"/>
                </a:solidFill>
              </a:rPr>
              <a:t>Resources…</a:t>
            </a:r>
            <a:endParaRPr lang="en-US" sz="3200" dirty="0">
              <a:solidFill>
                <a:prstClr val="white"/>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73" y="1981200"/>
            <a:ext cx="3268428" cy="3283019"/>
          </a:xfrm>
          <a:prstGeom prst="rect">
            <a:avLst/>
          </a:prstGeom>
        </p:spPr>
      </p:pic>
      <p:sp>
        <p:nvSpPr>
          <p:cNvPr id="2" name="Rectangle 1"/>
          <p:cNvSpPr/>
          <p:nvPr/>
        </p:nvSpPr>
        <p:spPr>
          <a:xfrm>
            <a:off x="28470" y="388221"/>
            <a:ext cx="3324330" cy="1516779"/>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35082388"/>
      </p:ext>
    </p:extLst>
  </p:cSld>
  <p:clrMapOvr>
    <a:masterClrMapping/>
  </p:clrMapOvr>
  <mc:AlternateContent xmlns:mc="http://schemas.openxmlformats.org/markup-compatibility/2006" xmlns:p14="http://schemas.microsoft.com/office/powerpoint/2010/main">
    <mc:Choice Requires="p14">
      <p:transition spd="slow" p14:dur="2000">
        <p:strips dir="ld"/>
      </p:transition>
    </mc:Choice>
    <mc:Fallback xmlns="">
      <p:transition spd="slow">
        <p:strips dir="l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341356" y="914400"/>
            <a:ext cx="5650243" cy="4953000"/>
          </a:xfrm>
          <a:prstGeom prst="rect">
            <a:avLst/>
          </a:prstGeom>
          <a:noFill/>
        </p:spPr>
        <p:txBody>
          <a:bodyPr wrap="square" rtlCol="0">
            <a:normAutofit lnSpcReduction="10000"/>
          </a:bodyPr>
          <a:lstStyle/>
          <a:p>
            <a:r>
              <a:rPr lang="en-US" sz="3600" b="1" dirty="0"/>
              <a:t>David </a:t>
            </a:r>
            <a:r>
              <a:rPr lang="en-US" sz="3600" b="1" dirty="0" err="1"/>
              <a:t>Militzer</a:t>
            </a:r>
            <a:r>
              <a:rPr lang="en-US" sz="3600" b="1" dirty="0"/>
              <a:t>, </a:t>
            </a:r>
          </a:p>
          <a:p>
            <a:r>
              <a:rPr lang="en-US" sz="2400" dirty="0"/>
              <a:t>Education Program Consultant</a:t>
            </a:r>
          </a:p>
          <a:p>
            <a:r>
              <a:rPr lang="en-US" sz="2400" dirty="0"/>
              <a:t>California Department of </a:t>
            </a:r>
            <a:r>
              <a:rPr lang="en-US" sz="2400" dirty="0" smtClean="0"/>
              <a:t>Education</a:t>
            </a:r>
          </a:p>
          <a:p>
            <a:r>
              <a:rPr lang="en-US" sz="2400" dirty="0" smtClean="0">
                <a:hlinkClick r:id="rId3"/>
              </a:rPr>
              <a:t>dmilitzer@cde.ca.gov</a:t>
            </a:r>
            <a:r>
              <a:rPr lang="en-US" sz="2400" dirty="0" smtClean="0"/>
              <a:t> (or) </a:t>
            </a:r>
            <a:r>
              <a:rPr lang="en-US" sz="2400" b="1" dirty="0" smtClean="0">
                <a:solidFill>
                  <a:schemeClr val="accent1"/>
                </a:solidFill>
              </a:rPr>
              <a:t>916-319-0481</a:t>
            </a:r>
          </a:p>
          <a:p>
            <a:endParaRPr lang="en-US" sz="1200" dirty="0"/>
          </a:p>
          <a:p>
            <a:r>
              <a:rPr lang="en-US" sz="3600" b="1" dirty="0"/>
              <a:t>Dan Blake</a:t>
            </a:r>
          </a:p>
          <a:p>
            <a:r>
              <a:rPr lang="en-US" sz="2400" dirty="0"/>
              <a:t>Director, Innovation &amp; Partnerships</a:t>
            </a:r>
          </a:p>
          <a:p>
            <a:r>
              <a:rPr lang="en-US" sz="2400" dirty="0"/>
              <a:t>Sonoma County Office of </a:t>
            </a:r>
            <a:r>
              <a:rPr lang="en-US" sz="2400" dirty="0" smtClean="0"/>
              <a:t>Education</a:t>
            </a:r>
          </a:p>
          <a:p>
            <a:r>
              <a:rPr lang="en-US" sz="2400" dirty="0" smtClean="0">
                <a:hlinkClick r:id="rId4"/>
              </a:rPr>
              <a:t>dblake@scoe.org</a:t>
            </a:r>
            <a:r>
              <a:rPr lang="en-US" sz="2400" dirty="0" smtClean="0"/>
              <a:t> (or) </a:t>
            </a:r>
            <a:r>
              <a:rPr lang="en-US" sz="2400" b="1" dirty="0" smtClean="0">
                <a:solidFill>
                  <a:schemeClr val="accent1"/>
                </a:solidFill>
              </a:rPr>
              <a:t>707-524-2780</a:t>
            </a:r>
          </a:p>
          <a:p>
            <a:endParaRPr lang="en-US" sz="1300" dirty="0"/>
          </a:p>
          <a:p>
            <a:r>
              <a:rPr lang="en-US" sz="3600" b="1" dirty="0"/>
              <a:t>Rebecca </a:t>
            </a:r>
            <a:r>
              <a:rPr lang="en-US" sz="3600" b="1" dirty="0" err="1"/>
              <a:t>Dedmond</a:t>
            </a:r>
            <a:r>
              <a:rPr lang="en-US" sz="3600" b="1" dirty="0"/>
              <a:t>, Ph.D.</a:t>
            </a:r>
          </a:p>
          <a:p>
            <a:r>
              <a:rPr lang="en-US" sz="2400" dirty="0"/>
              <a:t>Director, Freshman Transition Initiative</a:t>
            </a:r>
          </a:p>
          <a:p>
            <a:r>
              <a:rPr lang="en-US" sz="2400" dirty="0"/>
              <a:t>George Washington </a:t>
            </a:r>
            <a:r>
              <a:rPr lang="en-US" sz="2400" dirty="0" smtClean="0"/>
              <a:t>University</a:t>
            </a:r>
          </a:p>
          <a:p>
            <a:r>
              <a:rPr lang="en-US" sz="2400" dirty="0" smtClean="0">
                <a:hlinkClick r:id="rId5"/>
              </a:rPr>
              <a:t>rdedmond@gwu.edu</a:t>
            </a:r>
            <a:r>
              <a:rPr lang="en-US" sz="2400" dirty="0"/>
              <a:t> (or) </a:t>
            </a:r>
            <a:r>
              <a:rPr lang="en-US" sz="2400" b="1" dirty="0">
                <a:solidFill>
                  <a:schemeClr val="accent1"/>
                </a:solidFill>
              </a:rPr>
              <a:t>703-549-6935</a:t>
            </a:r>
          </a:p>
        </p:txBody>
      </p:sp>
      <p:sp>
        <p:nvSpPr>
          <p:cNvPr id="9" name="Title 8"/>
          <p:cNvSpPr>
            <a:spLocks noGrp="1"/>
          </p:cNvSpPr>
          <p:nvPr>
            <p:ph type="title"/>
          </p:nvPr>
        </p:nvSpPr>
        <p:spPr/>
        <p:txBody>
          <a:bodyPr>
            <a:noAutofit/>
          </a:bodyPr>
          <a:lstStyle/>
          <a:p>
            <a:pPr lvl="0">
              <a:spcBef>
                <a:spcPts val="0"/>
              </a:spcBef>
            </a:pPr>
            <a:r>
              <a:rPr lang="en-US" sz="4000" b="1" i="1" dirty="0" smtClean="0">
                <a:solidFill>
                  <a:schemeClr val="tx1"/>
                </a:solidFill>
                <a:latin typeface="+mn-lt"/>
                <a:ea typeface="+mn-ea"/>
                <a:cs typeface="+mn-cs"/>
              </a:rPr>
              <a:t>Contact information…</a:t>
            </a:r>
            <a:endParaRPr lang="en-US" sz="4000" i="1" dirty="0">
              <a:solidFill>
                <a:schemeClr val="accent1"/>
              </a:solidFill>
              <a:latin typeface="+mn-lt"/>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4378" y="914400"/>
            <a:ext cx="1752600" cy="1752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152400" y="2971329"/>
            <a:ext cx="3036556" cy="8391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4828" y="4419600"/>
            <a:ext cx="2171700" cy="1058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3821186"/>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en-US" sz="4000" b="1" dirty="0" smtClean="0">
                <a:solidFill>
                  <a:schemeClr val="tx1">
                    <a:lumMod val="85000"/>
                    <a:lumOff val="15000"/>
                  </a:schemeClr>
                </a:solidFill>
                <a:latin typeface="+mj-lt"/>
              </a:rPr>
              <a:t>Today’s presentation…</a:t>
            </a:r>
            <a:endParaRPr lang="en-US"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1905000" y="2936809"/>
            <a:ext cx="5257800" cy="1588"/>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0711" y="5127978"/>
            <a:ext cx="7973935" cy="400110"/>
          </a:xfrm>
          <a:prstGeom prst="rect">
            <a:avLst/>
          </a:prstGeom>
          <a:noFill/>
        </p:spPr>
        <p:txBody>
          <a:bodyPr wrap="none" rtlCol="0">
            <a:normAutofit/>
          </a:bodyPr>
          <a:lstStyle/>
          <a:p>
            <a:pPr algn="r"/>
            <a:endParaRPr lang="en-US" sz="2000" b="1" dirty="0">
              <a:solidFill>
                <a:schemeClr val="tx1">
                  <a:lumMod val="75000"/>
                  <a:lumOff val="25000"/>
                </a:schemeClr>
              </a:solidFill>
            </a:endParaRPr>
          </a:p>
        </p:txBody>
      </p:sp>
      <p:sp>
        <p:nvSpPr>
          <p:cNvPr id="12" name="Rectangle 11"/>
          <p:cNvSpPr/>
          <p:nvPr/>
        </p:nvSpPr>
        <p:spPr>
          <a:xfrm>
            <a:off x="6569928" y="5284486"/>
            <a:ext cx="2574072"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grpSp>
        <p:nvGrpSpPr>
          <p:cNvPr id="26" name="Group 25"/>
          <p:cNvGrpSpPr/>
          <p:nvPr/>
        </p:nvGrpSpPr>
        <p:grpSpPr>
          <a:xfrm>
            <a:off x="762000" y="1557456"/>
            <a:ext cx="2057400" cy="2708434"/>
            <a:chOff x="762000" y="1557456"/>
            <a:chExt cx="2057400" cy="2708434"/>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4" name="TextBox 13"/>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latin typeface="+mj-lt"/>
                  <a:cs typeface="Arial" pitchFamily="34" charset="0"/>
                </a:rPr>
                <a:t>1</a:t>
              </a:r>
              <a:endParaRPr lang="en-US" sz="17000" b="1" dirty="0">
                <a:solidFill>
                  <a:srgbClr val="F26200">
                    <a:alpha val="40000"/>
                  </a:srgbClr>
                </a:solidFill>
                <a:latin typeface="+mj-lt"/>
                <a:cs typeface="Arial" pitchFamily="34" charset="0"/>
              </a:endParaRPr>
            </a:p>
          </p:txBody>
        </p:sp>
        <p:sp>
          <p:nvSpPr>
            <p:cNvPr id="13" name="TextBox 12"/>
            <p:cNvSpPr txBox="1"/>
            <p:nvPr/>
          </p:nvSpPr>
          <p:spPr>
            <a:xfrm>
              <a:off x="823416" y="2514600"/>
              <a:ext cx="1931160" cy="990600"/>
            </a:xfrm>
            <a:prstGeom prst="rect">
              <a:avLst/>
            </a:prstGeom>
            <a:noFill/>
          </p:spPr>
          <p:txBody>
            <a:bodyPr wrap="square" rtlCol="0">
              <a:normAutofit/>
            </a:bodyPr>
            <a:lstStyle/>
            <a:p>
              <a:pPr algn="ctr">
                <a:lnSpc>
                  <a:spcPct val="80000"/>
                </a:lnSpc>
              </a:pPr>
              <a:r>
                <a:rPr lang="en-US" sz="2400" b="1" spc="60" dirty="0" smtClean="0">
                  <a:solidFill>
                    <a:schemeClr val="bg1"/>
                  </a:solidFill>
                  <a:effectLst>
                    <a:outerShdw blurRad="50800" dist="25400" dir="5400000" algn="t" rotWithShape="0">
                      <a:prstClr val="black">
                        <a:alpha val="15000"/>
                      </a:prstClr>
                    </a:outerShdw>
                  </a:effectLst>
                </a:rPr>
                <a:t>The Issues at Hand </a:t>
              </a:r>
            </a:p>
          </p:txBody>
        </p:sp>
        <p:sp>
          <p:nvSpPr>
            <p:cNvPr id="19" name="Oval 18"/>
            <p:cNvSpPr/>
            <p:nvPr/>
          </p:nvSpPr>
          <p:spPr>
            <a:xfrm>
              <a:off x="997260" y="203304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3" name="Group 22"/>
          <p:cNvGrpSpPr/>
          <p:nvPr/>
        </p:nvGrpSpPr>
        <p:grpSpPr>
          <a:xfrm>
            <a:off x="3543300" y="1591943"/>
            <a:ext cx="2057400" cy="2708434"/>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5" name="TextBox 14"/>
            <p:cNvSpPr txBox="1"/>
            <p:nvPr/>
          </p:nvSpPr>
          <p:spPr>
            <a:xfrm>
              <a:off x="3933968" y="1591943"/>
              <a:ext cx="1219200" cy="2708434"/>
            </a:xfrm>
            <a:prstGeom prst="rect">
              <a:avLst/>
            </a:prstGeom>
            <a:noFill/>
          </p:spPr>
          <p:txBody>
            <a:bodyPr wrap="square" rtlCol="0">
              <a:spAutoFit/>
            </a:bodyPr>
            <a:lstStyle/>
            <a:p>
              <a:r>
                <a:rPr lang="en-US" sz="17000" b="1" dirty="0" smtClean="0">
                  <a:solidFill>
                    <a:srgbClr val="2A7A9E">
                      <a:alpha val="40000"/>
                    </a:srgbClr>
                  </a:solidFill>
                  <a:latin typeface="+mj-lt"/>
                  <a:cs typeface="Arial" pitchFamily="34" charset="0"/>
                </a:rPr>
                <a:t>2</a:t>
              </a:r>
              <a:endParaRPr lang="en-US" sz="17000" b="1" dirty="0">
                <a:solidFill>
                  <a:srgbClr val="2A7A9E">
                    <a:alpha val="40000"/>
                  </a:srgbClr>
                </a:solidFill>
                <a:latin typeface="+mj-lt"/>
                <a:cs typeface="Arial" pitchFamily="34" charset="0"/>
              </a:endParaRPr>
            </a:p>
          </p:txBody>
        </p:sp>
        <p:sp>
          <p:nvSpPr>
            <p:cNvPr id="16" name="TextBox 15"/>
            <p:cNvSpPr txBox="1"/>
            <p:nvPr/>
          </p:nvSpPr>
          <p:spPr>
            <a:xfrm>
              <a:off x="3601872" y="2133600"/>
              <a:ext cx="1931160" cy="1523999"/>
            </a:xfrm>
            <a:prstGeom prst="rect">
              <a:avLst/>
            </a:prstGeom>
            <a:noFill/>
          </p:spPr>
          <p:txBody>
            <a:bodyPr wrap="square" rtlCol="0">
              <a:normAutofit/>
            </a:bodyPr>
            <a:lstStyle/>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 Career Development Programs to Address the Issues</a:t>
              </a:r>
            </a:p>
          </p:txBody>
        </p:sp>
        <p:sp>
          <p:nvSpPr>
            <p:cNvPr id="20" name="Oval 19"/>
            <p:cNvSpPr/>
            <p:nvPr/>
          </p:nvSpPr>
          <p:spPr>
            <a:xfrm>
              <a:off x="3782124" y="198863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4" name="Group 23"/>
          <p:cNvGrpSpPr/>
          <p:nvPr/>
        </p:nvGrpSpPr>
        <p:grpSpPr>
          <a:xfrm>
            <a:off x="6324600" y="1587511"/>
            <a:ext cx="2057400" cy="2708434"/>
            <a:chOff x="6324600" y="1587511"/>
            <a:chExt cx="2057400" cy="2708434"/>
          </a:xfrm>
        </p:grpSpPr>
        <p:sp>
          <p:nvSpPr>
            <p:cNvPr id="5" name="Oval 4"/>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7" name="TextBox 16"/>
            <p:cNvSpPr txBox="1"/>
            <p:nvPr/>
          </p:nvSpPr>
          <p:spPr>
            <a:xfrm>
              <a:off x="6721604" y="1587511"/>
              <a:ext cx="1219200" cy="2708434"/>
            </a:xfrm>
            <a:prstGeom prst="rect">
              <a:avLst/>
            </a:prstGeom>
            <a:noFill/>
          </p:spPr>
          <p:txBody>
            <a:bodyPr wrap="square" rtlCol="0">
              <a:spAutoFit/>
            </a:bodyPr>
            <a:lstStyle/>
            <a:p>
              <a:r>
                <a:rPr lang="en-US" sz="17000" b="1" dirty="0" smtClean="0">
                  <a:solidFill>
                    <a:srgbClr val="65B131">
                      <a:alpha val="64000"/>
                    </a:srgbClr>
                  </a:solidFill>
                  <a:latin typeface="+mj-lt"/>
                  <a:cs typeface="Arial" pitchFamily="34" charset="0"/>
                </a:rPr>
                <a:t>3</a:t>
              </a:r>
              <a:endParaRPr lang="en-US" sz="17000" b="1" dirty="0">
                <a:solidFill>
                  <a:srgbClr val="65B131">
                    <a:alpha val="64000"/>
                  </a:srgbClr>
                </a:solidFill>
                <a:latin typeface="+mj-lt"/>
                <a:cs typeface="Arial" pitchFamily="34" charset="0"/>
              </a:endParaRPr>
            </a:p>
          </p:txBody>
        </p:sp>
        <p:sp>
          <p:nvSpPr>
            <p:cNvPr id="18" name="TextBox 17"/>
            <p:cNvSpPr txBox="1"/>
            <p:nvPr/>
          </p:nvSpPr>
          <p:spPr>
            <a:xfrm>
              <a:off x="6411810" y="2514600"/>
              <a:ext cx="1931160" cy="990599"/>
            </a:xfrm>
            <a:prstGeom prst="rect">
              <a:avLst/>
            </a:prstGeom>
            <a:noFill/>
          </p:spPr>
          <p:txBody>
            <a:bodyPr wrap="square" rtlCol="0">
              <a:normAutofit/>
            </a:bodyPr>
            <a:lstStyle/>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Transition Initiatives</a:t>
              </a:r>
            </a:p>
          </p:txBody>
        </p:sp>
        <p:sp>
          <p:nvSpPr>
            <p:cNvPr id="21" name="Oval 20"/>
            <p:cNvSpPr/>
            <p:nvPr/>
          </p:nvSpPr>
          <p:spPr>
            <a:xfrm>
              <a:off x="6569928" y="2005362"/>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95600" y="1992354"/>
            <a:ext cx="6096000" cy="1970046"/>
          </a:xfrm>
        </p:spPr>
        <p:txBody>
          <a:bodyPr>
            <a:noAutofit/>
          </a:bodyPr>
          <a:lstStyle/>
          <a:p>
            <a:pPr lvl="0">
              <a:spcBef>
                <a:spcPts val="0"/>
              </a:spcBef>
            </a:pPr>
            <a:r>
              <a:rPr lang="en-US" sz="4000" cap="none" dirty="0" smtClean="0">
                <a:solidFill>
                  <a:prstClr val="black">
                    <a:lumMod val="85000"/>
                    <a:lumOff val="15000"/>
                  </a:prstClr>
                </a:solidFill>
                <a:ea typeface="+mn-ea"/>
                <a:cs typeface="+mn-cs"/>
              </a:rPr>
              <a:t>David </a:t>
            </a:r>
            <a:r>
              <a:rPr lang="en-US" sz="4000" cap="none" dirty="0" err="1" smtClean="0">
                <a:solidFill>
                  <a:prstClr val="black">
                    <a:lumMod val="85000"/>
                    <a:lumOff val="15000"/>
                  </a:prstClr>
                </a:solidFill>
                <a:ea typeface="+mn-ea"/>
                <a:cs typeface="+mn-cs"/>
              </a:rPr>
              <a:t>Militzer</a:t>
            </a:r>
            <a:r>
              <a:rPr lang="en-US" sz="4000" cap="none" dirty="0" smtClean="0">
                <a:solidFill>
                  <a:prstClr val="black">
                    <a:lumMod val="85000"/>
                    <a:lumOff val="15000"/>
                  </a:prstClr>
                </a:solidFill>
                <a:ea typeface="+mn-ea"/>
                <a:cs typeface="+mn-cs"/>
              </a:rPr>
              <a:t>:</a:t>
            </a:r>
            <a:br>
              <a:rPr lang="en-US" sz="4000" cap="none" dirty="0" smtClean="0">
                <a:solidFill>
                  <a:prstClr val="black">
                    <a:lumMod val="85000"/>
                    <a:lumOff val="15000"/>
                  </a:prstClr>
                </a:solidFill>
                <a:ea typeface="+mn-ea"/>
                <a:cs typeface="+mn-cs"/>
              </a:rPr>
            </a:br>
            <a:r>
              <a:rPr lang="en-US" sz="4000" cap="none" dirty="0" smtClean="0">
                <a:solidFill>
                  <a:prstClr val="black">
                    <a:lumMod val="85000"/>
                    <a:lumOff val="15000"/>
                  </a:prstClr>
                </a:solidFill>
                <a:ea typeface="+mn-ea"/>
                <a:cs typeface="+mn-cs"/>
              </a:rPr>
              <a:t>The Challenges of the 21</a:t>
            </a:r>
            <a:r>
              <a:rPr lang="en-US" sz="4000" cap="none" baseline="30000" dirty="0" smtClean="0">
                <a:solidFill>
                  <a:prstClr val="black">
                    <a:lumMod val="85000"/>
                    <a:lumOff val="15000"/>
                  </a:prstClr>
                </a:solidFill>
                <a:ea typeface="+mn-ea"/>
                <a:cs typeface="+mn-cs"/>
              </a:rPr>
              <a:t>st</a:t>
            </a:r>
            <a:r>
              <a:rPr lang="en-US" sz="4000" cap="none" dirty="0" smtClean="0">
                <a:solidFill>
                  <a:prstClr val="black">
                    <a:lumMod val="85000"/>
                    <a:lumOff val="15000"/>
                  </a:prstClr>
                </a:solidFill>
                <a:ea typeface="+mn-ea"/>
                <a:cs typeface="+mn-cs"/>
              </a:rPr>
              <a:t> Century</a:t>
            </a:r>
            <a:endParaRPr lang="en-US" sz="2800" dirty="0"/>
          </a:p>
        </p:txBody>
      </p:sp>
      <p:sp>
        <p:nvSpPr>
          <p:cNvPr id="5" name="Text Placeholder 4"/>
          <p:cNvSpPr>
            <a:spLocks noGrp="1"/>
          </p:cNvSpPr>
          <p:nvPr>
            <p:ph type="body" idx="1"/>
          </p:nvPr>
        </p:nvSpPr>
        <p:spPr>
          <a:xfrm>
            <a:off x="381000" y="4953000"/>
            <a:ext cx="8229601" cy="528187"/>
          </a:xfrm>
        </p:spPr>
        <p:txBody>
          <a:bodyPr>
            <a:normAutofit fontScale="92500" lnSpcReduction="10000"/>
          </a:bodyPr>
          <a:lstStyle/>
          <a:p>
            <a:pPr lvl="0">
              <a:spcBef>
                <a:spcPts val="0"/>
              </a:spcBef>
            </a:pPr>
            <a:r>
              <a:rPr lang="en-US" sz="1700" b="1" i="1" dirty="0">
                <a:solidFill>
                  <a:schemeClr val="tx2"/>
                </a:solidFill>
              </a:rPr>
              <a:t>We cannot always build the future for our youth, but we can build our youth for the future</a:t>
            </a:r>
            <a:r>
              <a:rPr lang="en-US" sz="1700" b="1" i="1" dirty="0" smtClean="0">
                <a:solidFill>
                  <a:schemeClr val="tx2"/>
                </a:solidFill>
              </a:rPr>
              <a:t>.</a:t>
            </a:r>
          </a:p>
          <a:p>
            <a:pPr lvl="0">
              <a:spcBef>
                <a:spcPts val="0"/>
              </a:spcBef>
            </a:pPr>
            <a:r>
              <a:rPr lang="en-US" sz="1400" b="1" dirty="0" smtClean="0">
                <a:solidFill>
                  <a:schemeClr val="tx2"/>
                </a:solidFill>
              </a:rPr>
              <a:t>-Franklin D. Roosevelt</a:t>
            </a:r>
            <a:endParaRPr lang="en-US" sz="1500" b="1" dirty="0">
              <a:solidFill>
                <a:schemeClr val="tx2"/>
              </a:solidFill>
            </a:endParaRP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cs typeface="Arial" pitchFamily="34" charset="0"/>
              </a:rPr>
              <a:t>1</a:t>
            </a:r>
            <a:endParaRPr lang="en-US" sz="17000" b="1" dirty="0">
              <a:solidFill>
                <a:srgbClr val="F26200">
                  <a:alpha val="40000"/>
                </a:srgbClr>
              </a:solidFill>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lvl="0" algn="ctr">
              <a:spcBef>
                <a:spcPts val="0"/>
              </a:spcBef>
            </a:pPr>
            <a:r>
              <a:rPr lang="en-US" sz="2800" b="1" dirty="0" smtClean="0">
                <a:solidFill>
                  <a:prstClr val="black">
                    <a:lumMod val="85000"/>
                    <a:lumOff val="15000"/>
                  </a:prstClr>
                </a:solidFill>
                <a:latin typeface="+mn-lt"/>
                <a:ea typeface="+mn-ea"/>
                <a:cs typeface="+mn-cs"/>
              </a:rPr>
              <a:t>20</a:t>
            </a:r>
            <a:r>
              <a:rPr lang="en-US" sz="2800" b="1" baseline="30000" dirty="0" smtClean="0">
                <a:solidFill>
                  <a:prstClr val="black">
                    <a:lumMod val="85000"/>
                    <a:lumOff val="15000"/>
                  </a:prstClr>
                </a:solidFill>
                <a:latin typeface="+mn-lt"/>
                <a:ea typeface="+mn-ea"/>
                <a:cs typeface="+mn-cs"/>
              </a:rPr>
              <a:t>th</a:t>
            </a:r>
            <a:r>
              <a:rPr lang="en-US" sz="2800" b="1" dirty="0" smtClean="0">
                <a:solidFill>
                  <a:prstClr val="black">
                    <a:lumMod val="85000"/>
                    <a:lumOff val="15000"/>
                  </a:prstClr>
                </a:solidFill>
                <a:latin typeface="+mn-lt"/>
                <a:ea typeface="+mn-ea"/>
                <a:cs typeface="+mn-cs"/>
              </a:rPr>
              <a:t> Century Classroom vs. 21</a:t>
            </a:r>
            <a:r>
              <a:rPr lang="en-US" sz="2800" b="1" baseline="30000" dirty="0" smtClean="0">
                <a:solidFill>
                  <a:prstClr val="black">
                    <a:lumMod val="85000"/>
                    <a:lumOff val="15000"/>
                  </a:prstClr>
                </a:solidFill>
                <a:latin typeface="+mn-lt"/>
                <a:ea typeface="+mn-ea"/>
                <a:cs typeface="+mn-cs"/>
              </a:rPr>
              <a:t>st</a:t>
            </a:r>
            <a:r>
              <a:rPr lang="en-US" sz="2800" b="1" dirty="0" smtClean="0">
                <a:solidFill>
                  <a:prstClr val="black">
                    <a:lumMod val="85000"/>
                    <a:lumOff val="15000"/>
                  </a:prstClr>
                </a:solidFill>
                <a:latin typeface="+mn-lt"/>
                <a:ea typeface="+mn-ea"/>
                <a:cs typeface="+mn-cs"/>
              </a:rPr>
              <a:t> Century Classroom</a:t>
            </a:r>
            <a:endParaRPr lang="en-US" dirty="0">
              <a:solidFill>
                <a:schemeClr val="accent4"/>
              </a:solidFill>
              <a:latin typeface="+mn-lt"/>
            </a:endParaRPr>
          </a:p>
        </p:txBody>
      </p:sp>
      <p:graphicFrame>
        <p:nvGraphicFramePr>
          <p:cNvPr id="6" name="Content Placeholder 3"/>
          <p:cNvGraphicFramePr>
            <a:graphicFrameLocks/>
          </p:cNvGraphicFramePr>
          <p:nvPr>
            <p:extLst>
              <p:ext uri="{D42A27DB-BD31-4B8C-83A1-F6EECF244321}">
                <p14:modId xmlns:p14="http://schemas.microsoft.com/office/powerpoint/2010/main" val="1158594517"/>
              </p:ext>
            </p:extLst>
          </p:nvPr>
        </p:nvGraphicFramePr>
        <p:xfrm>
          <a:off x="381000" y="1066800"/>
          <a:ext cx="8458200" cy="5227321"/>
        </p:xfrm>
        <a:graphic>
          <a:graphicData uri="http://schemas.openxmlformats.org/drawingml/2006/table">
            <a:tbl>
              <a:tblPr firstRow="1" bandRow="1"/>
              <a:tblGrid>
                <a:gridCol w="4229100"/>
                <a:gridCol w="4229100"/>
              </a:tblGrid>
              <a:tr h="406384">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smtClean="0"/>
                        <a:t>20 </a:t>
                      </a:r>
                      <a:r>
                        <a:rPr lang="en-US" dirty="0" err="1" smtClean="0"/>
                        <a:t>th</a:t>
                      </a:r>
                      <a:r>
                        <a:rPr lang="en-US" dirty="0" smtClean="0"/>
                        <a:t> Century  Classroom</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smtClean="0"/>
                        <a:t>21</a:t>
                      </a:r>
                      <a:r>
                        <a:rPr lang="en-US" baseline="30000" dirty="0" smtClean="0"/>
                        <a:t>st</a:t>
                      </a:r>
                      <a:r>
                        <a:rPr lang="en-US" dirty="0" smtClean="0"/>
                        <a:t> Century</a:t>
                      </a:r>
                      <a:r>
                        <a:rPr lang="en-US" baseline="0" dirty="0" smtClean="0"/>
                        <a:t> Classroom</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r>
              <a:tr h="40638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smtClean="0"/>
                        <a:t>Time</a:t>
                      </a:r>
                      <a:r>
                        <a:rPr lang="en-US" baseline="0" dirty="0" smtClean="0"/>
                        <a:t>-Based </a:t>
                      </a:r>
                      <a:endParaRPr lang="en-US"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smtClean="0"/>
                        <a:t>Outcomes-Based</a:t>
                      </a:r>
                      <a:endParaRPr lang="en-US" dirty="0"/>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100204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smtClean="0"/>
                        <a:t>Literacy is the three</a:t>
                      </a:r>
                      <a:r>
                        <a:rPr lang="en-US" baseline="0" dirty="0" smtClean="0"/>
                        <a:t> r’s </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smtClean="0"/>
                        <a:t>Multiple</a:t>
                      </a:r>
                      <a:r>
                        <a:rPr lang="en-US" baseline="0" dirty="0" smtClean="0"/>
                        <a:t> literacies of the 21</a:t>
                      </a:r>
                      <a:r>
                        <a:rPr lang="en-US" baseline="30000" dirty="0" smtClean="0"/>
                        <a:t>st</a:t>
                      </a:r>
                      <a:r>
                        <a:rPr lang="en-US" baseline="0" dirty="0" smtClean="0"/>
                        <a:t> century – aligned to living in a globalized high tech society</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100204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smtClean="0"/>
                        <a:t>Focus:</a:t>
                      </a:r>
                      <a:r>
                        <a:rPr lang="en-US" baseline="0" dirty="0" smtClean="0"/>
                        <a:t> memorization of discrete facts</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smtClean="0"/>
                        <a:t>Focus:</a:t>
                      </a:r>
                      <a:r>
                        <a:rPr lang="en-US" baseline="0" dirty="0" smtClean="0"/>
                        <a:t> what students Know, Can Do and Are Like after learning, details are forgotten</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70143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smtClean="0"/>
                        <a:t>Teacher-centered,</a:t>
                      </a:r>
                      <a:r>
                        <a:rPr lang="en-US" baseline="0" dirty="0" smtClean="0"/>
                        <a:t> teacher is center of attention and provider of information</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smtClean="0"/>
                        <a:t>Student-centered: teacher</a:t>
                      </a:r>
                      <a:r>
                        <a:rPr lang="en-US" baseline="0" dirty="0" smtClean="0"/>
                        <a:t> as facilitator/coach</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r h="40638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smtClean="0"/>
                        <a:t>Text</a:t>
                      </a:r>
                      <a:r>
                        <a:rPr lang="en-US" baseline="0" dirty="0" smtClean="0"/>
                        <a:t>book-driven</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baseline="0" dirty="0" smtClean="0"/>
                        <a:t>Research-driven</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r>
              <a:tr h="1302655">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smtClean="0"/>
                        <a:t>Fragmented</a:t>
                      </a:r>
                      <a:r>
                        <a:rPr lang="en-US" baseline="0" dirty="0" smtClean="0"/>
                        <a:t> curriculum </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dirty="0" smtClean="0"/>
                        <a:t>Integrated and</a:t>
                      </a:r>
                      <a:r>
                        <a:rPr lang="en-US" baseline="0" dirty="0" smtClean="0"/>
                        <a:t> interdisciplinary curriculum connected to students’ interests, experiences and talents, and the real world</a:t>
                      </a:r>
                      <a:endParaRPr lang="en-US" dirty="0"/>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62000" y="1946209"/>
            <a:ext cx="2057400" cy="2057400"/>
          </a:xfrm>
          <a:prstGeom prst="ellipse">
            <a:avLst/>
          </a:prstGeom>
          <a:gradFill>
            <a:gsLst>
              <a:gs pos="0">
                <a:schemeClr val="bg1">
                  <a:lumMod val="95000"/>
                </a:schemeClr>
              </a:gs>
              <a:gs pos="50000">
                <a:schemeClr val="bg1">
                  <a:lumMod val="75000"/>
                </a:schemeClr>
              </a:gs>
              <a:gs pos="100000">
                <a:schemeClr val="tx1">
                  <a:lumMod val="65000"/>
                  <a:lumOff val="35000"/>
                </a:schemeClr>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p>
        </p:txBody>
      </p:sp>
      <p:sp>
        <p:nvSpPr>
          <p:cNvPr id="3" name="Oval 2"/>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4" name="TextBox 3"/>
          <p:cNvSpPr txBox="1"/>
          <p:nvPr/>
        </p:nvSpPr>
        <p:spPr>
          <a:xfrm>
            <a:off x="1216878" y="1755852"/>
            <a:ext cx="1219200" cy="2400657"/>
          </a:xfrm>
          <a:prstGeom prst="rect">
            <a:avLst/>
          </a:prstGeom>
          <a:noFill/>
        </p:spPr>
        <p:txBody>
          <a:bodyPr wrap="square" rtlCol="0">
            <a:spAutoFit/>
          </a:bodyPr>
          <a:lstStyle/>
          <a:p>
            <a:pPr algn="ctr"/>
            <a:r>
              <a:rPr lang="en-US" sz="15000" b="1" dirty="0" smtClean="0">
                <a:solidFill>
                  <a:prstClr val="white">
                    <a:lumMod val="65000"/>
                  </a:prstClr>
                </a:solidFill>
                <a:latin typeface="Georgia" pitchFamily="18" charset="0"/>
                <a:cs typeface="Arial" pitchFamily="34" charset="0"/>
              </a:rPr>
              <a:t>!</a:t>
            </a:r>
            <a:endParaRPr lang="en-US" sz="15000" b="1" dirty="0">
              <a:solidFill>
                <a:prstClr val="white">
                  <a:lumMod val="65000"/>
                </a:prstClr>
              </a:solidFill>
              <a:latin typeface="Georgia" pitchFamily="18" charset="0"/>
              <a:cs typeface="Arial" pitchFamily="34" charset="0"/>
            </a:endParaRPr>
          </a:p>
        </p:txBody>
      </p:sp>
      <p:sp>
        <p:nvSpPr>
          <p:cNvPr id="9" name="Title 8"/>
          <p:cNvSpPr>
            <a:spLocks noGrp="1"/>
          </p:cNvSpPr>
          <p:nvPr>
            <p:ph type="title"/>
          </p:nvPr>
        </p:nvSpPr>
        <p:spPr>
          <a:xfrm>
            <a:off x="2971800" y="914400"/>
            <a:ext cx="5867400" cy="5029200"/>
          </a:xfrm>
        </p:spPr>
        <p:txBody>
          <a:bodyPr>
            <a:normAutofit/>
          </a:bodyPr>
          <a:lstStyle/>
          <a:p>
            <a:pPr marL="342900" lvl="0" indent="-342900" algn="r" eaLnBrk="0" fontAlgn="base" hangingPunct="0">
              <a:spcBef>
                <a:spcPct val="20000"/>
              </a:spcBef>
              <a:spcAft>
                <a:spcPct val="0"/>
              </a:spcAft>
            </a:pPr>
            <a:r>
              <a:rPr lang="en-US" cap="none" dirty="0">
                <a:solidFill>
                  <a:schemeClr val="accent1"/>
                </a:solidFill>
                <a:latin typeface="Arial" pitchFamily="34" charset="0"/>
                <a:ea typeface="+mn-ea"/>
                <a:cs typeface="Arial" pitchFamily="34" charset="0"/>
              </a:rPr>
              <a:t>100</a:t>
            </a:r>
            <a:r>
              <a:rPr lang="en-US" cap="none" dirty="0">
                <a:solidFill>
                  <a:srgbClr val="000000"/>
                </a:solidFill>
                <a:latin typeface="Arial" pitchFamily="34" charset="0"/>
                <a:ea typeface="+mn-ea"/>
                <a:cs typeface="Arial" pitchFamily="34" charset="0"/>
              </a:rPr>
              <a:t> </a:t>
            </a:r>
            <a:r>
              <a:rPr lang="en-US" cap="none" dirty="0" smtClean="0">
                <a:solidFill>
                  <a:srgbClr val="000000"/>
                </a:solidFill>
                <a:latin typeface="Arial" pitchFamily="34" charset="0"/>
                <a:ea typeface="+mn-ea"/>
                <a:cs typeface="Arial" pitchFamily="34" charset="0"/>
              </a:rPr>
              <a:t>students start </a:t>
            </a:r>
            <a:r>
              <a:rPr lang="en-US" cap="none" dirty="0">
                <a:solidFill>
                  <a:srgbClr val="000000"/>
                </a:solidFill>
                <a:latin typeface="Arial" pitchFamily="34" charset="0"/>
                <a:ea typeface="+mn-ea"/>
                <a:cs typeface="Arial" pitchFamily="34" charset="0"/>
              </a:rPr>
              <a:t>9</a:t>
            </a:r>
            <a:r>
              <a:rPr lang="en-US" cap="none" baseline="30000" dirty="0">
                <a:solidFill>
                  <a:srgbClr val="000000"/>
                </a:solidFill>
                <a:latin typeface="Arial" pitchFamily="34" charset="0"/>
                <a:ea typeface="+mn-ea"/>
                <a:cs typeface="Arial" pitchFamily="34" charset="0"/>
              </a:rPr>
              <a:t>th</a:t>
            </a:r>
            <a:r>
              <a:rPr lang="en-US" cap="none" dirty="0">
                <a:solidFill>
                  <a:srgbClr val="000000"/>
                </a:solidFill>
                <a:latin typeface="Arial" pitchFamily="34" charset="0"/>
                <a:ea typeface="+mn-ea"/>
                <a:cs typeface="Arial" pitchFamily="34" charset="0"/>
              </a:rPr>
              <a:t> </a:t>
            </a:r>
            <a:r>
              <a:rPr lang="en-US" cap="none" dirty="0" smtClean="0">
                <a:solidFill>
                  <a:srgbClr val="000000"/>
                </a:solidFill>
                <a:latin typeface="Arial" pitchFamily="34" charset="0"/>
                <a:ea typeface="+mn-ea"/>
                <a:cs typeface="Arial" pitchFamily="34" charset="0"/>
              </a:rPr>
              <a:t>grade</a:t>
            </a:r>
            <a:r>
              <a:rPr lang="en-US" sz="1600" cap="none" dirty="0" smtClean="0">
                <a:solidFill>
                  <a:srgbClr val="000000"/>
                </a:solidFill>
                <a:latin typeface="Arial" pitchFamily="34" charset="0"/>
                <a:ea typeface="+mn-ea"/>
                <a:cs typeface="Arial" pitchFamily="34" charset="0"/>
              </a:rPr>
              <a:t/>
            </a:r>
            <a:br>
              <a:rPr lang="en-US" sz="1600" cap="none" dirty="0" smtClean="0">
                <a:solidFill>
                  <a:srgbClr val="000000"/>
                </a:solidFill>
                <a:latin typeface="Arial" pitchFamily="34" charset="0"/>
                <a:ea typeface="+mn-ea"/>
                <a:cs typeface="Arial" pitchFamily="34" charset="0"/>
              </a:rPr>
            </a:br>
            <a:r>
              <a:rPr lang="en-US" cap="none" dirty="0" smtClean="0">
                <a:solidFill>
                  <a:srgbClr val="000000"/>
                </a:solidFill>
                <a:latin typeface="Arial" pitchFamily="34" charset="0"/>
                <a:ea typeface="+mn-ea"/>
                <a:cs typeface="Arial" pitchFamily="34" charset="0"/>
              </a:rPr>
              <a:t/>
            </a:r>
            <a:br>
              <a:rPr lang="en-US" cap="none" dirty="0" smtClean="0">
                <a:solidFill>
                  <a:srgbClr val="000000"/>
                </a:solidFill>
                <a:latin typeface="Arial" pitchFamily="34" charset="0"/>
                <a:ea typeface="+mn-ea"/>
                <a:cs typeface="Arial" pitchFamily="34" charset="0"/>
              </a:rPr>
            </a:br>
            <a:r>
              <a:rPr lang="en-US" cap="none" dirty="0" smtClean="0">
                <a:solidFill>
                  <a:schemeClr val="accent1"/>
                </a:solidFill>
                <a:latin typeface="Arial" pitchFamily="34" charset="0"/>
                <a:ea typeface="+mn-ea"/>
                <a:cs typeface="Arial" pitchFamily="34" charset="0"/>
              </a:rPr>
              <a:t>75</a:t>
            </a:r>
            <a:r>
              <a:rPr lang="en-US" cap="none" dirty="0" smtClean="0">
                <a:solidFill>
                  <a:srgbClr val="000000"/>
                </a:solidFill>
                <a:latin typeface="Arial" pitchFamily="34" charset="0"/>
                <a:ea typeface="+mn-ea"/>
                <a:cs typeface="Arial" pitchFamily="34" charset="0"/>
              </a:rPr>
              <a:t> </a:t>
            </a:r>
            <a:r>
              <a:rPr lang="en-US" cap="none" dirty="0">
                <a:solidFill>
                  <a:srgbClr val="000000"/>
                </a:solidFill>
                <a:latin typeface="Arial" pitchFamily="34" charset="0"/>
                <a:ea typeface="+mn-ea"/>
                <a:cs typeface="Arial" pitchFamily="34" charset="0"/>
              </a:rPr>
              <a:t>graduate from high </a:t>
            </a:r>
            <a:r>
              <a:rPr lang="en-US" cap="none" dirty="0" smtClean="0">
                <a:solidFill>
                  <a:srgbClr val="000000"/>
                </a:solidFill>
                <a:latin typeface="Arial" pitchFamily="34" charset="0"/>
                <a:ea typeface="+mn-ea"/>
                <a:cs typeface="Arial" pitchFamily="34" charset="0"/>
              </a:rPr>
              <a:t>school</a:t>
            </a:r>
            <a:br>
              <a:rPr lang="en-US" cap="none" dirty="0" smtClean="0">
                <a:solidFill>
                  <a:srgbClr val="000000"/>
                </a:solidFill>
                <a:latin typeface="Arial" pitchFamily="34" charset="0"/>
                <a:ea typeface="+mn-ea"/>
                <a:cs typeface="Arial" pitchFamily="34" charset="0"/>
              </a:rPr>
            </a:br>
            <a:r>
              <a:rPr lang="en-US" cap="none" dirty="0">
                <a:solidFill>
                  <a:srgbClr val="000000"/>
                </a:solidFill>
                <a:latin typeface="Arial" pitchFamily="34" charset="0"/>
                <a:ea typeface="+mn-ea"/>
                <a:cs typeface="Arial" pitchFamily="34" charset="0"/>
              </a:rPr>
              <a:t/>
            </a:r>
            <a:br>
              <a:rPr lang="en-US" cap="none" dirty="0">
                <a:solidFill>
                  <a:srgbClr val="000000"/>
                </a:solidFill>
                <a:latin typeface="Arial" pitchFamily="34" charset="0"/>
                <a:ea typeface="+mn-ea"/>
                <a:cs typeface="Arial" pitchFamily="34" charset="0"/>
              </a:rPr>
            </a:br>
            <a:r>
              <a:rPr lang="en-US" cap="none" dirty="0" smtClean="0">
                <a:solidFill>
                  <a:schemeClr val="accent1"/>
                </a:solidFill>
                <a:latin typeface="Arial" pitchFamily="34" charset="0"/>
                <a:ea typeface="+mn-ea"/>
                <a:cs typeface="Arial" pitchFamily="34" charset="0"/>
              </a:rPr>
              <a:t>51</a:t>
            </a:r>
            <a:r>
              <a:rPr lang="en-US" cap="none" dirty="0" smtClean="0">
                <a:solidFill>
                  <a:srgbClr val="000000"/>
                </a:solidFill>
                <a:latin typeface="Arial" pitchFamily="34" charset="0"/>
                <a:ea typeface="+mn-ea"/>
                <a:cs typeface="Arial" pitchFamily="34" charset="0"/>
              </a:rPr>
              <a:t> </a:t>
            </a:r>
            <a:r>
              <a:rPr lang="en-US" cap="none" dirty="0">
                <a:solidFill>
                  <a:srgbClr val="000000"/>
                </a:solidFill>
                <a:latin typeface="Arial" pitchFamily="34" charset="0"/>
                <a:ea typeface="+mn-ea"/>
                <a:cs typeface="Arial" pitchFamily="34" charset="0"/>
              </a:rPr>
              <a:t>enter </a:t>
            </a:r>
            <a:r>
              <a:rPr lang="en-US" cap="none" dirty="0" smtClean="0">
                <a:solidFill>
                  <a:srgbClr val="000000"/>
                </a:solidFill>
                <a:latin typeface="Arial" pitchFamily="34" charset="0"/>
                <a:ea typeface="+mn-ea"/>
                <a:cs typeface="Arial" pitchFamily="34" charset="0"/>
              </a:rPr>
              <a:t>college</a:t>
            </a:r>
            <a:br>
              <a:rPr lang="en-US" cap="none" dirty="0" smtClean="0">
                <a:solidFill>
                  <a:srgbClr val="000000"/>
                </a:solidFill>
                <a:latin typeface="Arial" pitchFamily="34" charset="0"/>
                <a:ea typeface="+mn-ea"/>
                <a:cs typeface="Arial" pitchFamily="34" charset="0"/>
              </a:rPr>
            </a:br>
            <a:r>
              <a:rPr lang="en-US" cap="none" dirty="0" smtClean="0">
                <a:solidFill>
                  <a:srgbClr val="000000"/>
                </a:solidFill>
                <a:latin typeface="Arial" pitchFamily="34" charset="0"/>
                <a:ea typeface="+mn-ea"/>
                <a:cs typeface="Arial" pitchFamily="34" charset="0"/>
              </a:rPr>
              <a:t> </a:t>
            </a:r>
            <a:r>
              <a:rPr lang="en-US" cap="none" dirty="0">
                <a:solidFill>
                  <a:srgbClr val="000000"/>
                </a:solidFill>
                <a:latin typeface="Arial" pitchFamily="34" charset="0"/>
                <a:ea typeface="+mn-ea"/>
                <a:cs typeface="Arial" pitchFamily="34" charset="0"/>
              </a:rPr>
              <a:t/>
            </a:r>
            <a:br>
              <a:rPr lang="en-US" cap="none" dirty="0">
                <a:solidFill>
                  <a:srgbClr val="000000"/>
                </a:solidFill>
                <a:latin typeface="Arial" pitchFamily="34" charset="0"/>
                <a:ea typeface="+mn-ea"/>
                <a:cs typeface="Arial" pitchFamily="34" charset="0"/>
              </a:rPr>
            </a:br>
            <a:r>
              <a:rPr lang="en-US" cap="none" dirty="0">
                <a:solidFill>
                  <a:schemeClr val="accent1"/>
                </a:solidFill>
                <a:latin typeface="Arial" pitchFamily="34" charset="0"/>
                <a:ea typeface="+mn-ea"/>
                <a:cs typeface="Arial" pitchFamily="34" charset="0"/>
              </a:rPr>
              <a:t>38</a:t>
            </a:r>
            <a:r>
              <a:rPr lang="en-US" cap="none" dirty="0">
                <a:solidFill>
                  <a:srgbClr val="000000"/>
                </a:solidFill>
                <a:latin typeface="Arial" pitchFamily="34" charset="0"/>
                <a:ea typeface="+mn-ea"/>
                <a:cs typeface="Arial" pitchFamily="34" charset="0"/>
              </a:rPr>
              <a:t> need </a:t>
            </a:r>
            <a:r>
              <a:rPr lang="en-US" cap="none" dirty="0" smtClean="0">
                <a:solidFill>
                  <a:srgbClr val="000000"/>
                </a:solidFill>
                <a:latin typeface="Arial" pitchFamily="34" charset="0"/>
                <a:ea typeface="+mn-ea"/>
                <a:cs typeface="Arial" pitchFamily="34" charset="0"/>
              </a:rPr>
              <a:t>remediation</a:t>
            </a:r>
            <a:br>
              <a:rPr lang="en-US" cap="none" dirty="0" smtClean="0">
                <a:solidFill>
                  <a:srgbClr val="000000"/>
                </a:solidFill>
                <a:latin typeface="Arial" pitchFamily="34" charset="0"/>
                <a:ea typeface="+mn-ea"/>
                <a:cs typeface="Arial" pitchFamily="34" charset="0"/>
              </a:rPr>
            </a:br>
            <a:r>
              <a:rPr lang="en-US" cap="none" dirty="0">
                <a:solidFill>
                  <a:srgbClr val="000000"/>
                </a:solidFill>
                <a:latin typeface="Arial" pitchFamily="34" charset="0"/>
                <a:ea typeface="+mn-ea"/>
                <a:cs typeface="Arial" pitchFamily="34" charset="0"/>
              </a:rPr>
              <a:t/>
            </a:r>
            <a:br>
              <a:rPr lang="en-US" cap="none" dirty="0">
                <a:solidFill>
                  <a:srgbClr val="000000"/>
                </a:solidFill>
                <a:latin typeface="Arial" pitchFamily="34" charset="0"/>
                <a:ea typeface="+mn-ea"/>
                <a:cs typeface="Arial" pitchFamily="34" charset="0"/>
              </a:rPr>
            </a:br>
            <a:r>
              <a:rPr lang="en-US" cap="none" dirty="0" smtClean="0">
                <a:solidFill>
                  <a:schemeClr val="accent1"/>
                </a:solidFill>
                <a:latin typeface="Arial" pitchFamily="34" charset="0"/>
                <a:ea typeface="+mn-ea"/>
                <a:cs typeface="Arial" pitchFamily="34" charset="0"/>
              </a:rPr>
              <a:t>26</a:t>
            </a:r>
            <a:r>
              <a:rPr lang="en-US" cap="none" dirty="0" smtClean="0">
                <a:solidFill>
                  <a:srgbClr val="000000"/>
                </a:solidFill>
                <a:latin typeface="Arial" pitchFamily="34" charset="0"/>
                <a:ea typeface="+mn-ea"/>
                <a:cs typeface="Arial" pitchFamily="34" charset="0"/>
              </a:rPr>
              <a:t> </a:t>
            </a:r>
            <a:r>
              <a:rPr lang="en-US" cap="none" dirty="0">
                <a:solidFill>
                  <a:srgbClr val="000000"/>
                </a:solidFill>
                <a:latin typeface="Arial" pitchFamily="34" charset="0"/>
                <a:ea typeface="+mn-ea"/>
                <a:cs typeface="Arial" pitchFamily="34" charset="0"/>
              </a:rPr>
              <a:t>graduate college</a:t>
            </a:r>
            <a:r>
              <a:rPr lang="en-US" b="0" cap="none" dirty="0">
                <a:solidFill>
                  <a:srgbClr val="000000"/>
                </a:solidFill>
                <a:latin typeface="Arial" pitchFamily="34" charset="0"/>
                <a:ea typeface="+mn-ea"/>
                <a:cs typeface="Arial" pitchFamily="34" charset="0"/>
              </a:rPr>
              <a:t/>
            </a:r>
            <a:br>
              <a:rPr lang="en-US" b="0" cap="none" dirty="0">
                <a:solidFill>
                  <a:srgbClr val="000000"/>
                </a:solidFill>
                <a:latin typeface="Arial" pitchFamily="34" charset="0"/>
                <a:ea typeface="+mn-ea"/>
                <a:cs typeface="Arial" pitchFamily="34" charset="0"/>
              </a:rPr>
            </a:br>
            <a:r>
              <a:rPr lang="en-US" sz="1400" b="0" i="1" cap="none" dirty="0">
                <a:solidFill>
                  <a:srgbClr val="000054"/>
                </a:solidFill>
                <a:latin typeface="Arial" pitchFamily="34" charset="0"/>
                <a:ea typeface="+mn-ea"/>
                <a:cs typeface="Arial" pitchFamily="34" charset="0"/>
              </a:rPr>
              <a:t/>
            </a:r>
            <a:br>
              <a:rPr lang="en-US" sz="1400" b="0" i="1" cap="none" dirty="0">
                <a:solidFill>
                  <a:srgbClr val="000054"/>
                </a:solidFill>
                <a:latin typeface="Arial" pitchFamily="34" charset="0"/>
                <a:ea typeface="+mn-ea"/>
                <a:cs typeface="Arial" pitchFamily="34" charset="0"/>
              </a:rPr>
            </a:br>
            <a:r>
              <a:rPr lang="en-US" sz="1600" b="0" i="1" cap="none" dirty="0" err="1">
                <a:solidFill>
                  <a:srgbClr val="3333CC"/>
                </a:solidFill>
                <a:latin typeface="Arial" pitchFamily="34" charset="0"/>
                <a:ea typeface="+mn-ea"/>
                <a:cs typeface="Arial" pitchFamily="34" charset="0"/>
              </a:rPr>
              <a:t>College</a:t>
            </a:r>
            <a:r>
              <a:rPr lang="en-US" sz="1600" b="0" i="1" cap="none" dirty="0">
                <a:solidFill>
                  <a:srgbClr val="3333CC"/>
                </a:solidFill>
                <a:latin typeface="Arial" pitchFamily="34" charset="0"/>
                <a:ea typeface="+mn-ea"/>
                <a:cs typeface="Arial" pitchFamily="34" charset="0"/>
              </a:rPr>
              <a:t> Completion Toolkit </a:t>
            </a:r>
            <a:br>
              <a:rPr lang="en-US" sz="1600" b="0" i="1" cap="none" dirty="0">
                <a:solidFill>
                  <a:srgbClr val="3333CC"/>
                </a:solidFill>
                <a:latin typeface="Arial" pitchFamily="34" charset="0"/>
                <a:ea typeface="+mn-ea"/>
                <a:cs typeface="Arial" pitchFamily="34" charset="0"/>
              </a:rPr>
            </a:br>
            <a:r>
              <a:rPr lang="en-US" sz="1600" b="0" cap="none" dirty="0">
                <a:solidFill>
                  <a:srgbClr val="3333CC"/>
                </a:solidFill>
                <a:latin typeface="Arial" pitchFamily="34" charset="0"/>
                <a:ea typeface="+mn-ea"/>
                <a:cs typeface="Arial" pitchFamily="34" charset="0"/>
              </a:rPr>
              <a:t>U. S. Department of Education, March 2011</a:t>
            </a:r>
          </a:p>
        </p:txBody>
      </p:sp>
      <p:sp>
        <p:nvSpPr>
          <p:cNvPr id="5" name="TextBox 4"/>
          <p:cNvSpPr txBox="1"/>
          <p:nvPr/>
        </p:nvSpPr>
        <p:spPr>
          <a:xfrm>
            <a:off x="609600" y="76200"/>
            <a:ext cx="8382000" cy="707886"/>
          </a:xfrm>
          <a:prstGeom prst="rect">
            <a:avLst/>
          </a:prstGeom>
          <a:noFill/>
        </p:spPr>
        <p:txBody>
          <a:bodyPr wrap="square" rtlCol="0">
            <a:spAutoFit/>
          </a:bodyPr>
          <a:lstStyle/>
          <a:p>
            <a:r>
              <a:rPr lang="en-US" sz="4000" b="1" dirty="0" smtClean="0">
                <a:solidFill>
                  <a:schemeClr val="accent1"/>
                </a:solidFill>
              </a:rPr>
              <a:t>The current reality…</a:t>
            </a:r>
            <a:endParaRPr lang="en-US" sz="4000" b="1" dirty="0">
              <a:solidFill>
                <a:schemeClr val="accent1"/>
              </a:solidFill>
            </a:endParaRPr>
          </a:p>
        </p:txBody>
      </p:sp>
    </p:spTree>
    <p:extLst>
      <p:ext uri="{BB962C8B-B14F-4D97-AF65-F5344CB8AC3E}">
        <p14:creationId xmlns:p14="http://schemas.microsoft.com/office/powerpoint/2010/main" val="886489690"/>
      </p:ext>
    </p:extLst>
  </p:cSld>
  <p:clrMapOvr>
    <a:masterClrMapping/>
  </p:clrMapOvr>
  <mc:AlternateContent xmlns:mc="http://schemas.openxmlformats.org/markup-compatibility/2006" xmlns:p14="http://schemas.microsoft.com/office/powerpoint/2010/main">
    <mc:Choice Requires="p14">
      <p:transition spd="slow" p14:dur="2000">
        <p14:gallery dir="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sp>
        <p:nvSpPr>
          <p:cNvPr id="17" name="TextBox 16"/>
          <p:cNvSpPr txBox="1"/>
          <p:nvPr/>
        </p:nvSpPr>
        <p:spPr>
          <a:xfrm>
            <a:off x="1218363" y="1050255"/>
            <a:ext cx="7772400" cy="778545"/>
          </a:xfrm>
          <a:prstGeom prst="rect">
            <a:avLst/>
          </a:prstGeom>
          <a:noFill/>
        </p:spPr>
        <p:txBody>
          <a:bodyPr wrap="square" rtlCol="0" anchor="ctr">
            <a:noAutofit/>
          </a:bodyPr>
          <a:lstStyle/>
          <a:p>
            <a:r>
              <a:rPr lang="en-US" sz="3200" b="1" dirty="0">
                <a:solidFill>
                  <a:schemeClr val="accent1"/>
                </a:solidFill>
              </a:rPr>
              <a:t>Recent College </a:t>
            </a:r>
            <a:r>
              <a:rPr lang="en-US" sz="3200" b="1" dirty="0" smtClean="0">
                <a:solidFill>
                  <a:schemeClr val="accent1"/>
                </a:solidFill>
              </a:rPr>
              <a:t>Grads:</a:t>
            </a:r>
          </a:p>
          <a:p>
            <a:r>
              <a:rPr lang="en-US" sz="3200" b="1" dirty="0" smtClean="0">
                <a:solidFill>
                  <a:schemeClr val="accent2"/>
                </a:solidFill>
              </a:rPr>
              <a:t>53 percent </a:t>
            </a:r>
            <a:r>
              <a:rPr lang="en-US" sz="3200" b="1" dirty="0">
                <a:solidFill>
                  <a:schemeClr val="accent2"/>
                </a:solidFill>
              </a:rPr>
              <a:t>Unemployed or Under-Employed</a:t>
            </a:r>
          </a:p>
        </p:txBody>
      </p:sp>
      <p:sp>
        <p:nvSpPr>
          <p:cNvPr id="20" name="Right Arrow 19"/>
          <p:cNvSpPr/>
          <p:nvPr/>
        </p:nvSpPr>
        <p:spPr>
          <a:xfrm>
            <a:off x="46055" y="1194382"/>
            <a:ext cx="1053515" cy="490290"/>
          </a:xfrm>
          <a:prstGeom prst="rightArrow">
            <a:avLst/>
          </a:prstGeom>
          <a:gradFill flip="none" rotWithShape="1">
            <a:gsLst>
              <a:gs pos="15000">
                <a:schemeClr val="tx1">
                  <a:lumMod val="75000"/>
                  <a:lumOff val="25000"/>
                  <a:alpha val="18000"/>
                </a:schemeClr>
              </a:gs>
              <a:gs pos="48000">
                <a:schemeClr val="tx1">
                  <a:lumMod val="65000"/>
                  <a:lumOff val="35000"/>
                  <a:alpha val="2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Title 8"/>
          <p:cNvSpPr>
            <a:spLocks noGrp="1"/>
          </p:cNvSpPr>
          <p:nvPr>
            <p:ph type="title"/>
          </p:nvPr>
        </p:nvSpPr>
        <p:spPr>
          <a:xfrm>
            <a:off x="434622" y="76200"/>
            <a:ext cx="6651978" cy="734291"/>
          </a:xfrm>
        </p:spPr>
        <p:txBody>
          <a:bodyPr anchor="b">
            <a:normAutofit/>
          </a:bodyPr>
          <a:lstStyle/>
          <a:p>
            <a:pPr lvl="0">
              <a:spcBef>
                <a:spcPts val="0"/>
              </a:spcBef>
            </a:pPr>
            <a:r>
              <a:rPr lang="en-US" sz="4000" b="1" dirty="0" smtClean="0">
                <a:solidFill>
                  <a:prstClr val="white"/>
                </a:solidFill>
                <a:ea typeface="+mn-ea"/>
                <a:cs typeface="+mn-cs"/>
              </a:rPr>
              <a:t>More reality…</a:t>
            </a:r>
            <a:endParaRPr lang="en-US" sz="4000" dirty="0"/>
          </a:p>
        </p:txBody>
      </p:sp>
      <p:sp>
        <p:nvSpPr>
          <p:cNvPr id="10" name="Right Arrow 9"/>
          <p:cNvSpPr/>
          <p:nvPr/>
        </p:nvSpPr>
        <p:spPr>
          <a:xfrm>
            <a:off x="24284" y="3341464"/>
            <a:ext cx="1053515" cy="490290"/>
          </a:xfrm>
          <a:prstGeom prst="rightArrow">
            <a:avLst/>
          </a:prstGeom>
          <a:gradFill flip="none" rotWithShape="1">
            <a:gsLst>
              <a:gs pos="15000">
                <a:schemeClr val="tx1">
                  <a:lumMod val="75000"/>
                  <a:lumOff val="25000"/>
                  <a:alpha val="18000"/>
                </a:schemeClr>
              </a:gs>
              <a:gs pos="48000">
                <a:schemeClr val="tx1">
                  <a:lumMod val="65000"/>
                  <a:lumOff val="35000"/>
                  <a:alpha val="2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2" name="TextBox 1"/>
          <p:cNvSpPr txBox="1"/>
          <p:nvPr/>
        </p:nvSpPr>
        <p:spPr>
          <a:xfrm>
            <a:off x="1218363" y="3048000"/>
            <a:ext cx="7773237" cy="1077218"/>
          </a:xfrm>
          <a:prstGeom prst="rect">
            <a:avLst/>
          </a:prstGeom>
          <a:noFill/>
        </p:spPr>
        <p:txBody>
          <a:bodyPr wrap="square" rtlCol="0">
            <a:spAutoFit/>
          </a:bodyPr>
          <a:lstStyle/>
          <a:p>
            <a:r>
              <a:rPr lang="en-US" sz="3200" b="1" dirty="0">
                <a:solidFill>
                  <a:schemeClr val="accent1"/>
                </a:solidFill>
              </a:rPr>
              <a:t>High School Grad (no postsecondary</a:t>
            </a:r>
            <a:r>
              <a:rPr lang="en-US" sz="3200" b="1" dirty="0" smtClean="0">
                <a:solidFill>
                  <a:schemeClr val="accent1"/>
                </a:solidFill>
              </a:rPr>
              <a:t>):</a:t>
            </a:r>
          </a:p>
          <a:p>
            <a:r>
              <a:rPr lang="en-US" sz="3200" b="1" dirty="0" smtClean="0">
                <a:solidFill>
                  <a:schemeClr val="accent2"/>
                </a:solidFill>
              </a:rPr>
              <a:t>16 </a:t>
            </a:r>
            <a:r>
              <a:rPr lang="en-US" sz="3200" b="1" dirty="0">
                <a:solidFill>
                  <a:schemeClr val="accent2"/>
                </a:solidFill>
              </a:rPr>
              <a:t>percent Employed Full-Time </a:t>
            </a:r>
          </a:p>
        </p:txBody>
      </p:sp>
      <p:pic>
        <p:nvPicPr>
          <p:cNvPr id="2050" name="Picture 2"/>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74525" y="5567808"/>
            <a:ext cx="10541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295400" y="5029200"/>
            <a:ext cx="7694526" cy="1569660"/>
          </a:xfrm>
          <a:prstGeom prst="rect">
            <a:avLst/>
          </a:prstGeom>
          <a:noFill/>
        </p:spPr>
        <p:txBody>
          <a:bodyPr wrap="square" rtlCol="0">
            <a:spAutoFit/>
          </a:bodyPr>
          <a:lstStyle/>
          <a:p>
            <a:r>
              <a:rPr lang="en-US" sz="3200" b="1" dirty="0" smtClean="0">
                <a:solidFill>
                  <a:schemeClr val="accent1"/>
                </a:solidFill>
              </a:rPr>
              <a:t>Dropouts:</a:t>
            </a:r>
          </a:p>
          <a:p>
            <a:r>
              <a:rPr lang="en-US" sz="3200" b="1" dirty="0" smtClean="0">
                <a:solidFill>
                  <a:schemeClr val="accent2"/>
                </a:solidFill>
              </a:rPr>
              <a:t>29% of Californians age 18-24 lack a high school diploma</a:t>
            </a:r>
            <a:endParaRPr lang="en-US" sz="3200" b="1" dirty="0">
              <a:solidFill>
                <a:schemeClr val="accent2"/>
              </a:solidFill>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895600"/>
            <a:ext cx="7391400" cy="1905000"/>
          </a:xfrm>
        </p:spPr>
        <p:txBody>
          <a:bodyPr>
            <a:noAutofit/>
          </a:bodyPr>
          <a:lstStyle/>
          <a:p>
            <a:pPr lvl="0" algn="ctr">
              <a:spcBef>
                <a:spcPts val="0"/>
              </a:spcBef>
            </a:pPr>
            <a:r>
              <a:rPr lang="en-US" sz="3600" b="1" dirty="0"/>
              <a:t>The schools we know of the 20th century can’t prepare our kids for the demands of the 21st Century.</a:t>
            </a:r>
          </a:p>
        </p:txBody>
      </p:sp>
      <p:sp>
        <p:nvSpPr>
          <p:cNvPr id="3" name="Text Placeholder 2"/>
          <p:cNvSpPr>
            <a:spLocks noGrp="1"/>
          </p:cNvSpPr>
          <p:nvPr>
            <p:ph type="body" sz="quarter" idx="14"/>
          </p:nvPr>
        </p:nvSpPr>
        <p:spPr>
          <a:xfrm>
            <a:off x="152400" y="152400"/>
            <a:ext cx="8991600" cy="914400"/>
          </a:xfrm>
        </p:spPr>
        <p:txBody>
          <a:bodyPr>
            <a:normAutofit/>
          </a:bodyPr>
          <a:lstStyle/>
          <a:p>
            <a:pPr algn="l"/>
            <a:r>
              <a:rPr lang="en-US" sz="4800" dirty="0" smtClean="0">
                <a:solidFill>
                  <a:schemeClr val="tx2"/>
                </a:solidFill>
              </a:rPr>
              <a:t>One thing has become very clear…</a:t>
            </a:r>
            <a:endParaRPr lang="en-US" sz="4800" dirty="0">
              <a:solidFill>
                <a:schemeClr val="tx2"/>
              </a:solidFill>
            </a:endParaRPr>
          </a:p>
          <a:p>
            <a:pPr algn="l"/>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500">
        <p14:vortex/>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4" cstate="print">
            <a:lum/>
          </a:blip>
          <a:srcRect/>
          <a:stretch>
            <a:fillRect/>
          </a:stretch>
        </a:blip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5" cstate="print"/>
          <a:stretch>
            <a:fillRect/>
          </a:stretch>
        </p:blipFill>
        <p:spPr>
          <a:xfrm>
            <a:off x="0" y="762000"/>
            <a:ext cx="2445488" cy="2286000"/>
          </a:xfrm>
          <a:prstGeom prst="rect">
            <a:avLst/>
          </a:prstGeom>
        </p:spPr>
      </p:pic>
      <p:sp>
        <p:nvSpPr>
          <p:cNvPr id="4" name="TextBox 3"/>
          <p:cNvSpPr txBox="1"/>
          <p:nvPr/>
        </p:nvSpPr>
        <p:spPr>
          <a:xfrm>
            <a:off x="1228724" y="1371601"/>
            <a:ext cx="7229475" cy="653710"/>
          </a:xfrm>
          <a:prstGeom prst="rect">
            <a:avLst/>
          </a:prstGeom>
          <a:noFill/>
        </p:spPr>
        <p:txBody>
          <a:bodyPr wrap="square" rtlCol="0" anchor="b" anchorCtr="0">
            <a:normAutofit/>
          </a:bodyPr>
          <a:lstStyle/>
          <a:p>
            <a:pPr algn="r"/>
            <a:r>
              <a:rPr lang="en-US" sz="3600" b="1" dirty="0">
                <a:solidFill>
                  <a:prstClr val="black">
                    <a:lumMod val="50000"/>
                    <a:lumOff val="50000"/>
                  </a:prstClr>
                </a:solidFill>
              </a:rPr>
              <a:t>Partnership for 21st Century Skills</a:t>
            </a:r>
          </a:p>
        </p:txBody>
      </p:sp>
      <p:sp>
        <p:nvSpPr>
          <p:cNvPr id="7" name="Title 6"/>
          <p:cNvSpPr>
            <a:spLocks noGrp="1"/>
          </p:cNvSpPr>
          <p:nvPr>
            <p:ph type="title"/>
          </p:nvPr>
        </p:nvSpPr>
        <p:spPr>
          <a:xfrm>
            <a:off x="1219200" y="2669865"/>
            <a:ext cx="7543800" cy="2816535"/>
          </a:xfrm>
        </p:spPr>
        <p:txBody>
          <a:bodyPr wrap="square" tIns="0" bIns="0" anchor="t" anchorCtr="0">
            <a:noAutofit/>
          </a:bodyPr>
          <a:lstStyle/>
          <a:p>
            <a:r>
              <a:rPr lang="en-US" sz="3200" b="1" dirty="0">
                <a:solidFill>
                  <a:prstClr val="black">
                    <a:lumMod val="85000"/>
                    <a:lumOff val="15000"/>
                  </a:prstClr>
                </a:solidFill>
                <a:latin typeface="+mn-lt"/>
              </a:rPr>
              <a:t>Serve as a catalyst to </a:t>
            </a:r>
            <a:r>
              <a:rPr lang="en-US" sz="3200" b="1" dirty="0" smtClean="0">
                <a:solidFill>
                  <a:prstClr val="black">
                    <a:lumMod val="85000"/>
                    <a:lumOff val="15000"/>
                  </a:prstClr>
                </a:solidFill>
                <a:latin typeface="+mn-lt"/>
              </a:rPr>
              <a:t>position 21st </a:t>
            </a:r>
            <a:r>
              <a:rPr lang="en-US" sz="3200" b="1" dirty="0">
                <a:solidFill>
                  <a:prstClr val="black">
                    <a:lumMod val="85000"/>
                    <a:lumOff val="15000"/>
                  </a:prstClr>
                </a:solidFill>
                <a:latin typeface="+mn-lt"/>
              </a:rPr>
              <a:t>Century </a:t>
            </a:r>
            <a:r>
              <a:rPr lang="en-US" sz="3200" b="1" dirty="0" smtClean="0">
                <a:solidFill>
                  <a:prstClr val="black">
                    <a:lumMod val="85000"/>
                    <a:lumOff val="15000"/>
                  </a:prstClr>
                </a:solidFill>
                <a:latin typeface="+mn-lt"/>
              </a:rPr>
              <a:t>skills </a:t>
            </a:r>
            <a:r>
              <a:rPr lang="en-US" sz="3200" b="1" dirty="0">
                <a:solidFill>
                  <a:prstClr val="black">
                    <a:lumMod val="85000"/>
                    <a:lumOff val="15000"/>
                  </a:prstClr>
                </a:solidFill>
                <a:latin typeface="+mn-lt"/>
              </a:rPr>
              <a:t>at the center of U.S. K–12 education by building collaborative partnerships among </a:t>
            </a:r>
            <a:r>
              <a:rPr lang="en-US" sz="3200" b="1" dirty="0" smtClean="0">
                <a:solidFill>
                  <a:prstClr val="black">
                    <a:lumMod val="85000"/>
                    <a:lumOff val="15000"/>
                  </a:prstClr>
                </a:solidFill>
                <a:latin typeface="+mn-lt"/>
              </a:rPr>
              <a:t>education</a:t>
            </a:r>
            <a:r>
              <a:rPr lang="en-US" sz="3200" b="1" dirty="0">
                <a:solidFill>
                  <a:prstClr val="black">
                    <a:lumMod val="85000"/>
                    <a:lumOff val="15000"/>
                  </a:prstClr>
                </a:solidFill>
                <a:latin typeface="+mn-lt"/>
              </a:rPr>
              <a:t>, business, </a:t>
            </a:r>
            <a:r>
              <a:rPr lang="en-US" sz="3200" b="1" dirty="0" smtClean="0">
                <a:solidFill>
                  <a:prstClr val="black">
                    <a:lumMod val="85000"/>
                    <a:lumOff val="15000"/>
                  </a:prstClr>
                </a:solidFill>
                <a:latin typeface="+mn-lt"/>
              </a:rPr>
              <a:t>community, </a:t>
            </a:r>
            <a:r>
              <a:rPr lang="en-US" sz="3200" b="1" dirty="0">
                <a:solidFill>
                  <a:prstClr val="black">
                    <a:lumMod val="85000"/>
                    <a:lumOff val="15000"/>
                  </a:prstClr>
                </a:solidFill>
                <a:latin typeface="+mn-lt"/>
              </a:rPr>
              <a:t>and government leaders. </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50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581400" y="1524000"/>
            <a:ext cx="5486400" cy="5105400"/>
          </a:xfrm>
        </p:spPr>
        <p:txBody>
          <a:bodyPr>
            <a:normAutofit/>
          </a:bodyPr>
          <a:lstStyle/>
          <a:p>
            <a:r>
              <a:rPr lang="en-US" sz="3200" b="1" dirty="0">
                <a:solidFill>
                  <a:schemeClr val="accent1"/>
                </a:solidFill>
              </a:rPr>
              <a:t>C</a:t>
            </a:r>
            <a:r>
              <a:rPr lang="en-US" sz="3200" b="1" dirty="0"/>
              <a:t>ritical thinking and problem solving</a:t>
            </a:r>
          </a:p>
          <a:p>
            <a:endParaRPr lang="en-US" sz="3200" b="1" dirty="0"/>
          </a:p>
          <a:p>
            <a:r>
              <a:rPr lang="en-US" sz="3200" b="1" dirty="0">
                <a:solidFill>
                  <a:schemeClr val="accent1"/>
                </a:solidFill>
              </a:rPr>
              <a:t>C</a:t>
            </a:r>
            <a:r>
              <a:rPr lang="en-US" sz="3200" b="1" dirty="0"/>
              <a:t>reativity</a:t>
            </a:r>
          </a:p>
          <a:p>
            <a:endParaRPr lang="en-US" sz="3200" b="1" dirty="0"/>
          </a:p>
          <a:p>
            <a:r>
              <a:rPr lang="en-US" sz="3200" b="1" dirty="0">
                <a:solidFill>
                  <a:schemeClr val="accent1"/>
                </a:solidFill>
              </a:rPr>
              <a:t>C</a:t>
            </a:r>
            <a:r>
              <a:rPr lang="en-US" sz="3200" b="1" dirty="0"/>
              <a:t>ollaboration and team work</a:t>
            </a:r>
          </a:p>
          <a:p>
            <a:endParaRPr lang="en-US" sz="3200" b="1" dirty="0"/>
          </a:p>
          <a:p>
            <a:r>
              <a:rPr lang="en-US" sz="3200" b="1" dirty="0">
                <a:solidFill>
                  <a:schemeClr val="accent1"/>
                </a:solidFill>
              </a:rPr>
              <a:t>C</a:t>
            </a:r>
            <a:r>
              <a:rPr lang="en-US" sz="3200" b="1" dirty="0"/>
              <a:t>ommunication </a:t>
            </a:r>
          </a:p>
        </p:txBody>
      </p:sp>
      <p:sp>
        <p:nvSpPr>
          <p:cNvPr id="8" name="Rectangle 7"/>
          <p:cNvSpPr/>
          <p:nvPr/>
        </p:nvSpPr>
        <p:spPr>
          <a:xfrm>
            <a:off x="3472543" y="447674"/>
            <a:ext cx="5671457" cy="1000126"/>
          </a:xfrm>
          <a:prstGeom prst="rect">
            <a:avLst/>
          </a:prstGeom>
          <a:solidFill>
            <a:schemeClr val="tx1">
              <a:lumMod val="95000"/>
              <a:lumOff val="5000"/>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black">
                  <a:lumMod val="95000"/>
                  <a:lumOff val="5000"/>
                </a:prstClr>
              </a:solidFill>
            </a:endParaRPr>
          </a:p>
        </p:txBody>
      </p:sp>
      <p:sp>
        <p:nvSpPr>
          <p:cNvPr id="9" name="TextBox 8"/>
          <p:cNvSpPr txBox="1"/>
          <p:nvPr/>
        </p:nvSpPr>
        <p:spPr>
          <a:xfrm>
            <a:off x="3472543" y="533401"/>
            <a:ext cx="5671457" cy="838200"/>
          </a:xfrm>
          <a:prstGeom prst="rect">
            <a:avLst/>
          </a:prstGeom>
          <a:noFill/>
        </p:spPr>
        <p:txBody>
          <a:bodyPr wrap="square" rtlCol="0" anchor="ctr">
            <a:normAutofit lnSpcReduction="10000"/>
          </a:bodyPr>
          <a:lstStyle/>
          <a:p>
            <a:pPr>
              <a:lnSpc>
                <a:spcPct val="80000"/>
              </a:lnSpc>
            </a:pPr>
            <a:r>
              <a:rPr lang="en-US" sz="3200" b="1" dirty="0">
                <a:solidFill>
                  <a:prstClr val="white"/>
                </a:solidFill>
              </a:rPr>
              <a:t>The 4 </a:t>
            </a:r>
            <a:r>
              <a:rPr lang="en-US" sz="3200" b="1" dirty="0">
                <a:solidFill>
                  <a:schemeClr val="accent1"/>
                </a:solidFill>
              </a:rPr>
              <a:t>C</a:t>
            </a:r>
            <a:r>
              <a:rPr lang="en-US" sz="3200" b="1" dirty="0">
                <a:solidFill>
                  <a:prstClr val="white"/>
                </a:solidFill>
              </a:rPr>
              <a:t>’s: </a:t>
            </a:r>
            <a:br>
              <a:rPr lang="en-US" sz="3200" b="1" dirty="0">
                <a:solidFill>
                  <a:prstClr val="white"/>
                </a:solidFill>
              </a:rPr>
            </a:br>
            <a:r>
              <a:rPr lang="en-US" sz="3200" b="1" dirty="0" smtClean="0">
                <a:solidFill>
                  <a:prstClr val="white"/>
                </a:solidFill>
              </a:rPr>
              <a:t>The Key </a:t>
            </a:r>
            <a:r>
              <a:rPr lang="en-US" sz="3200" b="1" dirty="0">
                <a:solidFill>
                  <a:prstClr val="white"/>
                </a:solidFill>
              </a:rPr>
              <a:t>to 21st Century Skills </a:t>
            </a:r>
            <a:endParaRPr lang="en-US" sz="3200" dirty="0">
              <a:solidFill>
                <a:prstClr val="white"/>
              </a:solidFill>
            </a:endParaRPr>
          </a:p>
        </p:txBody>
      </p:sp>
      <p:sp>
        <p:nvSpPr>
          <p:cNvPr id="2" name="Rectangle 1"/>
          <p:cNvSpPr/>
          <p:nvPr/>
        </p:nvSpPr>
        <p:spPr>
          <a:xfrm>
            <a:off x="28470" y="388221"/>
            <a:ext cx="3324330" cy="2600326"/>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8470" y="3048000"/>
            <a:ext cx="3330392" cy="2222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4076872"/>
      </p:ext>
    </p:extLst>
  </p:cSld>
  <p:clrMapOvr>
    <a:masterClrMapping/>
  </p:clrMapOvr>
  <mc:AlternateContent xmlns:mc="http://schemas.openxmlformats.org/markup-compatibility/2006" xmlns:p14="http://schemas.microsoft.com/office/powerpoint/2010/main">
    <mc:Choice Requires="p14">
      <p:transition spd="slow" p14:dur="2000">
        <p:strips dir="ld"/>
      </p:transition>
    </mc:Choice>
    <mc:Fallback xmlns="">
      <p:transition spd="slow">
        <p:strips dir="ld"/>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ags/tag3.xml><?xml version="1.0" encoding="utf-8"?>
<p:tagLst xmlns:a="http://schemas.openxmlformats.org/drawingml/2006/main" xmlns:r="http://schemas.openxmlformats.org/officeDocument/2006/relationships" xmlns:p="http://schemas.openxmlformats.org/presentationml/2006/main">
  <p:tag name="DVSECTIONID" val="C09QH3iDYSZce3zG7lU8ci"/>
</p:tagLst>
</file>

<file path=ppt/tags/tag4.xml><?xml version="1.0" encoding="utf-8"?>
<p:tagLst xmlns:a="http://schemas.openxmlformats.org/drawingml/2006/main" xmlns:r="http://schemas.openxmlformats.org/officeDocument/2006/relationships" xmlns:p="http://schemas.openxmlformats.org/presentationml/2006/main">
  <p:tag name="EVENTTIMING" val="|m0;0;26;0|m0;8.2;28;0|m1;8.4;26;0|m1;14.9;28;0|m1;15.9;26;0|m1;15.9;28;0"/>
</p:tagLst>
</file>

<file path=ppt/theme/theme1.xml><?xml version="1.0" encoding="utf-8"?>
<a:theme xmlns:a="http://schemas.openxmlformats.org/drawingml/2006/main" name="Introducing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1349</Words>
  <Application>Microsoft Office PowerPoint</Application>
  <PresentationFormat>On-screen Show (4:3)</PresentationFormat>
  <Paragraphs>209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Introducing PowerPoint 2010</vt:lpstr>
      <vt:lpstr> Education and the Unemployment Crisis: Real Career-building Tools for Middle and High Schools, Students, &amp; Communities</vt:lpstr>
      <vt:lpstr>PowerPoint Presentation</vt:lpstr>
      <vt:lpstr>David Militzer: The Challenges of the 21st Century</vt:lpstr>
      <vt:lpstr>20th Century Classroom vs. 21st Century Classroom</vt:lpstr>
      <vt:lpstr>100 students start 9th grade  75 graduate from high school  51 enter college   38 need remediation  26 graduate college  College Completion Toolkit  U. S. Department of Education, March 2011</vt:lpstr>
      <vt:lpstr>More reality…</vt:lpstr>
      <vt:lpstr>The schools we know of the 20th century can’t prepare our kids for the demands of the 21st Century.</vt:lpstr>
      <vt:lpstr>Serve as a catalyst to position 21st Century skills at the center of U.S. K–12 education by building collaborative partnerships among education, business, community, and government leaders. </vt:lpstr>
      <vt:lpstr>PowerPoint Presentation</vt:lpstr>
      <vt:lpstr>California Education Code</vt:lpstr>
      <vt:lpstr>New CTE Standards Include  Career-Ready Practice </vt:lpstr>
      <vt:lpstr>PowerPoint Presentation</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2013-01-12T18:56:35Z</dcterms:created>
  <dcterms:modified xsi:type="dcterms:W3CDTF">2013-03-14T16:53:53Z</dcterms:modified>
</cp:coreProperties>
</file>