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ustom.xml" ContentType="application/vnd.openxmlformats-officedocument.custom-properties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tags/tag7.xml" ContentType="application/vnd.openxmlformats-officedocument.presentationml.tags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8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6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</p:sldMasterIdLst>
  <p:notesMasterIdLst>
    <p:notesMasterId r:id="rId50"/>
  </p:notesMasterIdLst>
  <p:sldIdLst>
    <p:sldId id="256" r:id="rId3"/>
    <p:sldId id="257" r:id="rId4"/>
    <p:sldId id="268" r:id="rId5"/>
    <p:sldId id="260" r:id="rId6"/>
    <p:sldId id="259" r:id="rId7"/>
    <p:sldId id="299" r:id="rId8"/>
    <p:sldId id="262" r:id="rId9"/>
    <p:sldId id="294" r:id="rId10"/>
    <p:sldId id="258" r:id="rId11"/>
    <p:sldId id="263" r:id="rId12"/>
    <p:sldId id="264" r:id="rId13"/>
    <p:sldId id="308" r:id="rId14"/>
    <p:sldId id="300" r:id="rId15"/>
    <p:sldId id="309" r:id="rId16"/>
    <p:sldId id="310" r:id="rId17"/>
    <p:sldId id="279" r:id="rId18"/>
    <p:sldId id="271" r:id="rId19"/>
    <p:sldId id="274" r:id="rId20"/>
    <p:sldId id="276" r:id="rId21"/>
    <p:sldId id="272" r:id="rId22"/>
    <p:sldId id="275" r:id="rId23"/>
    <p:sldId id="273" r:id="rId24"/>
    <p:sldId id="277" r:id="rId25"/>
    <p:sldId id="311" r:id="rId26"/>
    <p:sldId id="278" r:id="rId27"/>
    <p:sldId id="312" r:id="rId28"/>
    <p:sldId id="305" r:id="rId29"/>
    <p:sldId id="301" r:id="rId30"/>
    <p:sldId id="307" r:id="rId31"/>
    <p:sldId id="302" r:id="rId32"/>
    <p:sldId id="303" r:id="rId33"/>
    <p:sldId id="304" r:id="rId34"/>
    <p:sldId id="266" r:id="rId35"/>
    <p:sldId id="267" r:id="rId36"/>
    <p:sldId id="269" r:id="rId37"/>
    <p:sldId id="289" r:id="rId38"/>
    <p:sldId id="286" r:id="rId39"/>
    <p:sldId id="306" r:id="rId40"/>
    <p:sldId id="287" r:id="rId41"/>
    <p:sldId id="288" r:id="rId42"/>
    <p:sldId id="280" r:id="rId43"/>
    <p:sldId id="281" r:id="rId44"/>
    <p:sldId id="292" r:id="rId45"/>
    <p:sldId id="284" r:id="rId46"/>
    <p:sldId id="285" r:id="rId47"/>
    <p:sldId id="282" r:id="rId48"/>
    <p:sldId id="293" r:id="rId4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00" autoAdjust="0"/>
    <p:restoredTop sz="94600"/>
  </p:normalViewPr>
  <p:slideViewPr>
    <p:cSldViewPr>
      <p:cViewPr varScale="1">
        <p:scale>
          <a:sx n="69" d="100"/>
          <a:sy n="69" d="100"/>
        </p:scale>
        <p:origin x="-127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layout/>
    </c:title>
    <c:plotArea>
      <c:layout/>
      <c:pieChart>
        <c:varyColors val="1"/>
        <c:ser>
          <c:idx val="0"/>
          <c:order val="0"/>
          <c:tx>
            <c:strRef>
              <c:f>'Sheet1'!$B$1</c:f>
              <c:strCache>
                <c:ptCount val="1"/>
                <c:pt idx="0">
                  <c:v>CUSD Demographic by %</c:v>
                </c:pt>
              </c:strCache>
            </c:strRef>
          </c:tx>
          <c:cat>
            <c:strRef>
              <c:f>'Sheet1'!$A$2:$A$10</c:f>
              <c:strCache>
                <c:ptCount val="9"/>
                <c:pt idx="0">
                  <c:v>Hispanic 31%</c:v>
                </c:pt>
                <c:pt idx="1">
                  <c:v>American Indian or Alaska Native &lt;1%</c:v>
                </c:pt>
                <c:pt idx="2">
                  <c:v>Asian 13%</c:v>
                </c:pt>
                <c:pt idx="3">
                  <c:v>Native Hawaiian or Pacific Islander 1%</c:v>
                </c:pt>
                <c:pt idx="4">
                  <c:v>Filipino 2%</c:v>
                </c:pt>
                <c:pt idx="5">
                  <c:v>Black or African American 3%</c:v>
                </c:pt>
                <c:pt idx="6">
                  <c:v>White 47%</c:v>
                </c:pt>
                <c:pt idx="7">
                  <c:v>Two or more races 3%</c:v>
                </c:pt>
                <c:pt idx="8">
                  <c:v>Not Reported &lt;1%</c:v>
                </c:pt>
              </c:strCache>
            </c:strRef>
          </c:cat>
          <c:val>
            <c:numRef>
              <c:f>'Sheet1'!$B$2:$B$10</c:f>
              <c:numCache>
                <c:formatCode>General</c:formatCode>
                <c:ptCount val="9"/>
                <c:pt idx="0">
                  <c:v>31</c:v>
                </c:pt>
                <c:pt idx="1">
                  <c:v>1</c:v>
                </c:pt>
                <c:pt idx="2">
                  <c:v>13</c:v>
                </c:pt>
                <c:pt idx="3">
                  <c:v>1</c:v>
                </c:pt>
                <c:pt idx="4">
                  <c:v>2</c:v>
                </c:pt>
                <c:pt idx="5">
                  <c:v>3</c:v>
                </c:pt>
                <c:pt idx="6">
                  <c:v>47</c:v>
                </c:pt>
                <c:pt idx="7">
                  <c:v>3</c:v>
                </c:pt>
                <c:pt idx="8">
                  <c:v>1</c:v>
                </c:pt>
              </c:numCache>
            </c:numRef>
          </c:val>
        </c:ser>
        <c:firstSliceAng val="0"/>
      </c:pieChart>
    </c:plotArea>
    <c:legend>
      <c:legendPos val="r"/>
      <c:layout/>
    </c:legend>
    <c:plotVisOnly val="1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65C9A6B-ED07-4CC5-BA54-19907C1DE29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4" Type="http://schemas.openxmlformats.org/officeDocument/2006/relationships/image" Target="../media/image2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096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A67D7B91-CBD6-40EB-ABD0-D7B7986ABC4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AF77E7-CC05-4BF3-AB7C-75668180FFD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350A22-23EF-40FF-B795-FF4A5B4E6D7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455613" y="2130425"/>
            <a:ext cx="7313612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455613" y="3886200"/>
            <a:ext cx="7313612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8134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8135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8852F6E6-74AF-4A22-9AE5-A661B47D160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424FE2-2AB2-46D9-87E7-90AC89DC32F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385E54-BC2A-4502-9AD7-55DECB11BC2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70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A27721-3EF5-4A91-8DCF-AC2366237C3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2A8D49-3811-4927-AAAB-D650575C53B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84D02E-B545-4B08-8064-6E482681E80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AA7C73-1035-4806-95D2-D5314F5DE40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B29D63-84F9-48D0-9279-CB13314079D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6FD657-EC4D-4F78-A703-657864C26F8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B14B69-4168-4111-81A1-D8A75DA6607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07D110-E948-459E-87C9-1EFC4A6E214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18212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8BA02B-6886-42EC-A67E-12857E8C642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16875E-DEB8-47EF-8F3E-E12281EC2C6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411EB7-2988-425E-AA1F-53EE468EF7F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26688A-D90D-424C-A6F6-1E15763431B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7CFCD3-5D70-4F5A-8FA7-2C0984F9484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1357BF-0A0F-4B96-A227-913E5135E2F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FD5769-3F50-4D81-BE65-DAC8C75DDD1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E1EC3F-8DD6-4524-9218-09595615335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5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E504C3D-63A3-4AD1-963F-60DB51D90DF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ransition/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5613" y="274638"/>
            <a:ext cx="82264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7108" name="Rectangle 4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5613" y="1600200"/>
            <a:ext cx="82264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710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471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74E3772-7049-43B4-BDB1-E680566577F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0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if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5613" y="274638"/>
            <a:ext cx="8226425" cy="1782762"/>
          </a:xfrm>
        </p:spPr>
        <p:txBody>
          <a:bodyPr/>
          <a:lstStyle/>
          <a:p>
            <a:pPr algn="ctr"/>
            <a:r>
              <a:rPr lang="en-US" dirty="0" smtClean="0"/>
              <a:t>Educating for Careers, 2013</a:t>
            </a:r>
            <a:br>
              <a:rPr lang="en-US" dirty="0" smtClean="0"/>
            </a:br>
            <a:r>
              <a:rPr lang="en-US" dirty="0" smtClean="0"/>
              <a:t>Developing a Public Safety Pathway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6963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5613" y="1600200"/>
            <a:ext cx="4649788" cy="4525963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Mike </a:t>
            </a:r>
            <a:r>
              <a:rPr lang="en-US" dirty="0" err="1" smtClean="0"/>
              <a:t>McColm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Clovis East High School</a:t>
            </a:r>
            <a:endParaRPr lang="en-US" dirty="0"/>
          </a:p>
          <a:p>
            <a:pPr>
              <a:buNone/>
            </a:pPr>
            <a:r>
              <a:rPr lang="en-US" dirty="0" smtClean="0"/>
              <a:t>michaelmccolm@cusd.com</a:t>
            </a:r>
            <a:endParaRPr lang="en-US" dirty="0"/>
          </a:p>
        </p:txBody>
      </p:sp>
      <p:pic>
        <p:nvPicPr>
          <p:cNvPr id="7" name="Content Placeholder 6" descr="Picture 039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410200" y="1637902"/>
            <a:ext cx="2921265" cy="4762898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of the hurdles involved: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Text books / Curriculum Map</a:t>
            </a:r>
          </a:p>
          <a:p>
            <a:r>
              <a:rPr lang="en-US" dirty="0" smtClean="0"/>
              <a:t>Equipment / Supplies</a:t>
            </a:r>
          </a:p>
          <a:p>
            <a:r>
              <a:rPr lang="en-US" dirty="0" smtClean="0"/>
              <a:t>Facilities</a:t>
            </a:r>
          </a:p>
          <a:p>
            <a:r>
              <a:rPr lang="en-US" dirty="0" smtClean="0"/>
              <a:t>Support</a:t>
            </a:r>
            <a:endParaRPr lang="en-US" dirty="0"/>
          </a:p>
          <a:p>
            <a:r>
              <a:rPr lang="en-US" i="1" dirty="0" smtClean="0"/>
              <a:t>Planning ahead--thinking BIG!</a:t>
            </a:r>
          </a:p>
        </p:txBody>
      </p:sp>
      <p:pic>
        <p:nvPicPr>
          <p:cNvPr id="6" name="Content Placeholder 5" descr="21645_10150260390119970_2080096008_n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 rot="412816">
            <a:off x="5139530" y="1905000"/>
            <a:ext cx="3655353" cy="3358356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Path to Pathway Success…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Turning </a:t>
            </a:r>
            <a:r>
              <a:rPr lang="en-US" dirty="0" smtClean="0"/>
              <a:t>the hurdles into ASSETS!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613" y="1600201"/>
            <a:ext cx="3811587" cy="4267200"/>
          </a:xfrm>
        </p:spPr>
        <p:txBody>
          <a:bodyPr/>
          <a:lstStyle/>
          <a:p>
            <a:r>
              <a:rPr lang="en-US" dirty="0" smtClean="0"/>
              <a:t>Curriculum Map </a:t>
            </a:r>
          </a:p>
          <a:p>
            <a:r>
              <a:rPr lang="en-US" dirty="0" smtClean="0"/>
              <a:t>Advisory Committee </a:t>
            </a:r>
          </a:p>
          <a:p>
            <a:r>
              <a:rPr lang="en-US" dirty="0" smtClean="0"/>
              <a:t>Community Members</a:t>
            </a:r>
          </a:p>
          <a:p>
            <a:r>
              <a:rPr lang="en-US" dirty="0" smtClean="0"/>
              <a:t>School Board</a:t>
            </a:r>
          </a:p>
          <a:p>
            <a:r>
              <a:rPr lang="en-US" dirty="0" smtClean="0"/>
              <a:t>School Site</a:t>
            </a:r>
          </a:p>
          <a:p>
            <a:r>
              <a:rPr lang="en-US" dirty="0" smtClean="0"/>
              <a:t>Industry contacts</a:t>
            </a:r>
          </a:p>
          <a:p>
            <a:r>
              <a:rPr lang="en-US" dirty="0" smtClean="0"/>
              <a:t>Social Media!!</a:t>
            </a:r>
          </a:p>
          <a:p>
            <a:r>
              <a:rPr lang="en-US" dirty="0" smtClean="0"/>
              <a:t>Reputation</a:t>
            </a:r>
            <a:endParaRPr lang="en-US" dirty="0"/>
          </a:p>
        </p:txBody>
      </p:sp>
      <p:pic>
        <p:nvPicPr>
          <p:cNvPr id="5" name="Content Placeholder 4" descr="475483_446429965395701_734750489_o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 rot="207993">
            <a:off x="3825270" y="2819400"/>
            <a:ext cx="4971728" cy="34290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Keys to a Strong Advisory Committee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Educational Partnerships</a:t>
            </a:r>
          </a:p>
          <a:p>
            <a:pPr algn="ctr"/>
            <a:r>
              <a:rPr lang="en-US" dirty="0" smtClean="0"/>
              <a:t>Professional Partnerships</a:t>
            </a:r>
          </a:p>
          <a:p>
            <a:pPr algn="ctr"/>
            <a:r>
              <a:rPr lang="en-US" dirty="0" smtClean="0"/>
              <a:t>Continuing Education Partnerships</a:t>
            </a:r>
            <a:endParaRPr lang="en-US" dirty="0"/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Educational Partners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686800" cy="4525963"/>
          </a:xfrm>
        </p:spPr>
        <p:txBody>
          <a:bodyPr/>
          <a:lstStyle/>
          <a:p>
            <a:pPr lvl="1" algn="ctr"/>
            <a:r>
              <a:rPr lang="en-US" dirty="0" smtClean="0"/>
              <a:t>Fresno County Office </a:t>
            </a:r>
            <a:r>
              <a:rPr lang="en-US" dirty="0" smtClean="0"/>
              <a:t>of Education</a:t>
            </a:r>
          </a:p>
          <a:p>
            <a:pPr lvl="1" algn="ctr"/>
            <a:r>
              <a:rPr lang="en-US" dirty="0" smtClean="0"/>
              <a:t>Clovis Unified School District: </a:t>
            </a:r>
            <a:r>
              <a:rPr lang="en-US" i="1" dirty="0" smtClean="0"/>
              <a:t>Clovis High School, Clovis East High School, Buchanan High School, Clovis North High School, Clovis West High School, Gateway High School</a:t>
            </a:r>
          </a:p>
          <a:p>
            <a:pPr lvl="1" algn="ctr"/>
            <a:r>
              <a:rPr lang="en-US" dirty="0" smtClean="0"/>
              <a:t>Fresno City College</a:t>
            </a:r>
          </a:p>
          <a:p>
            <a:pPr lvl="1" algn="ctr"/>
            <a:r>
              <a:rPr lang="en-US" dirty="0" smtClean="0"/>
              <a:t>Reedley College</a:t>
            </a:r>
          </a:p>
          <a:p>
            <a:pPr lvl="1" algn="ctr"/>
            <a:r>
              <a:rPr lang="en-US" dirty="0" smtClean="0"/>
              <a:t>Fresno State University</a:t>
            </a:r>
          </a:p>
          <a:p>
            <a:pPr lvl="1" algn="ctr"/>
            <a:r>
              <a:rPr lang="en-US" dirty="0" smtClean="0"/>
              <a:t>Madera Adult School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6425" cy="1143000"/>
          </a:xfrm>
        </p:spPr>
        <p:txBody>
          <a:bodyPr/>
          <a:lstStyle/>
          <a:p>
            <a:pPr algn="ctr"/>
            <a:r>
              <a:rPr lang="en-US" sz="3600" dirty="0" smtClean="0"/>
              <a:t>Professional Partners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613" y="838200"/>
            <a:ext cx="8226425" cy="5287963"/>
          </a:xfrm>
        </p:spPr>
        <p:txBody>
          <a:bodyPr/>
          <a:lstStyle/>
          <a:p>
            <a:pPr algn="ctr"/>
            <a:r>
              <a:rPr lang="en-US" dirty="0" smtClean="0"/>
              <a:t>Clovis Fire Department</a:t>
            </a:r>
          </a:p>
          <a:p>
            <a:pPr algn="ctr"/>
            <a:r>
              <a:rPr lang="en-US" dirty="0" smtClean="0"/>
              <a:t>Fresno Fire Department</a:t>
            </a:r>
          </a:p>
          <a:p>
            <a:pPr algn="ctr"/>
            <a:r>
              <a:rPr lang="en-US" dirty="0" smtClean="0"/>
              <a:t>U.S. Marshalls Office</a:t>
            </a:r>
          </a:p>
          <a:p>
            <a:pPr algn="ctr"/>
            <a:r>
              <a:rPr lang="en-US" dirty="0" smtClean="0"/>
              <a:t>Fresno County Sheriffs</a:t>
            </a:r>
          </a:p>
          <a:p>
            <a:pPr algn="ctr"/>
            <a:r>
              <a:rPr lang="en-US" dirty="0" smtClean="0"/>
              <a:t>US Air Force</a:t>
            </a:r>
          </a:p>
          <a:p>
            <a:pPr algn="ctr"/>
            <a:r>
              <a:rPr lang="en-US" dirty="0" smtClean="0"/>
              <a:t>Hanford SWAT</a:t>
            </a:r>
          </a:p>
          <a:p>
            <a:pPr algn="ctr"/>
            <a:r>
              <a:rPr lang="en-US" dirty="0" smtClean="0"/>
              <a:t>American Ambulance</a:t>
            </a:r>
          </a:p>
          <a:p>
            <a:pPr algn="ctr"/>
            <a:r>
              <a:rPr lang="en-US" dirty="0" smtClean="0"/>
              <a:t>Selma Police Department</a:t>
            </a:r>
          </a:p>
          <a:p>
            <a:pPr algn="ctr"/>
            <a:r>
              <a:rPr lang="en-US" dirty="0" smtClean="0"/>
              <a:t>Clovis Police Department</a:t>
            </a:r>
          </a:p>
          <a:p>
            <a:pPr algn="ctr"/>
            <a:r>
              <a:rPr lang="en-US" dirty="0" smtClean="0"/>
              <a:t>Fowler Fire Department</a:t>
            </a:r>
          </a:p>
          <a:p>
            <a:pPr algn="ctr"/>
            <a:r>
              <a:rPr lang="en-US" dirty="0" smtClean="0"/>
              <a:t>Shaver Lake Fire Department</a:t>
            </a:r>
          </a:p>
          <a:p>
            <a:pPr algn="ctr"/>
            <a:r>
              <a:rPr lang="en-US" dirty="0" smtClean="0"/>
              <a:t>Cal Fire, Fresno County</a:t>
            </a:r>
          </a:p>
          <a:p>
            <a:pPr algn="ctr"/>
            <a:r>
              <a:rPr lang="en-US" dirty="0" smtClean="0"/>
              <a:t>Clovis Explorer Program (Fire and Police)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Continuing Education Partnerships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 smtClean="0"/>
              <a:t>Fresno City College Fire Academy</a:t>
            </a:r>
          </a:p>
          <a:p>
            <a:pPr algn="ctr"/>
            <a:r>
              <a:rPr lang="en-US" dirty="0" smtClean="0"/>
              <a:t>Reedley College Forestry Department</a:t>
            </a:r>
          </a:p>
          <a:p>
            <a:pPr algn="ctr"/>
            <a:r>
              <a:rPr lang="en-US" dirty="0" smtClean="0"/>
              <a:t>Madera Adult School Fire </a:t>
            </a:r>
            <a:r>
              <a:rPr lang="en-US" dirty="0" smtClean="0"/>
              <a:t>Academy</a:t>
            </a:r>
          </a:p>
          <a:p>
            <a:pPr algn="ctr"/>
            <a:r>
              <a:rPr lang="en-US" dirty="0" smtClean="0"/>
              <a:t>College of the Sequoias</a:t>
            </a:r>
            <a:endParaRPr lang="en-US" dirty="0" smtClean="0"/>
          </a:p>
          <a:p>
            <a:pPr algn="ctr"/>
            <a:r>
              <a:rPr lang="en-US" dirty="0" smtClean="0"/>
              <a:t>California State University Fresno</a:t>
            </a:r>
          </a:p>
          <a:p>
            <a:pPr algn="ctr"/>
            <a:r>
              <a:rPr lang="en-US" dirty="0" smtClean="0"/>
              <a:t>CSU System (Homeland Security / Emergency Management)</a:t>
            </a:r>
            <a:endParaRPr lang="en-US" dirty="0"/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a needs analysis and gaining support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Where will it all come from??</a:t>
            </a:r>
          </a:p>
          <a:p>
            <a:r>
              <a:rPr lang="en-US" dirty="0" smtClean="0"/>
              <a:t>How much do we need? </a:t>
            </a:r>
          </a:p>
          <a:p>
            <a:r>
              <a:rPr lang="en-US" dirty="0" smtClean="0"/>
              <a:t>How much do we want?</a:t>
            </a:r>
          </a:p>
          <a:p>
            <a:endParaRPr lang="en-US" dirty="0"/>
          </a:p>
          <a:p>
            <a:r>
              <a:rPr lang="en-US" dirty="0" smtClean="0"/>
              <a:t>Think BIG!</a:t>
            </a:r>
          </a:p>
          <a:p>
            <a:endParaRPr lang="en-US" dirty="0"/>
          </a:p>
          <a:p>
            <a:r>
              <a:rPr lang="en-US" dirty="0" smtClean="0"/>
              <a:t>Support people who cannot be overlooked!</a:t>
            </a:r>
          </a:p>
          <a:p>
            <a:r>
              <a:rPr lang="en-US" dirty="0" smtClean="0"/>
              <a:t>Administration team</a:t>
            </a:r>
          </a:p>
          <a:p>
            <a:r>
              <a:rPr lang="en-US" dirty="0" smtClean="0"/>
              <a:t>Teachers (CTE and Core</a:t>
            </a:r>
            <a:r>
              <a:rPr lang="en-US" dirty="0" smtClean="0"/>
              <a:t>)</a:t>
            </a:r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Clovis Fire is the first to make a donation!</a:t>
            </a:r>
            <a:endParaRPr lang="en-US" dirty="0"/>
          </a:p>
        </p:txBody>
      </p:sp>
      <p:pic>
        <p:nvPicPr>
          <p:cNvPr id="6" name="Content Placeholder 5" descr="37513_146605285350588_1663780_n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09600" y="2091532"/>
            <a:ext cx="3886199" cy="2914650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6 turnout jackets</a:t>
            </a:r>
          </a:p>
          <a:p>
            <a:r>
              <a:rPr lang="en-US" dirty="0" smtClean="0"/>
              <a:t>8 turnout pants </a:t>
            </a:r>
          </a:p>
          <a:p>
            <a:r>
              <a:rPr lang="en-US" dirty="0" smtClean="0"/>
              <a:t>3 structure helmets</a:t>
            </a:r>
          </a:p>
          <a:p>
            <a:r>
              <a:rPr lang="en-US" dirty="0" smtClean="0"/>
              <a:t>4 non-functioning Blackout SCBA’s 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Shaver Lake Volunteer Fire Department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10 Structure Helmets</a:t>
            </a:r>
          </a:p>
          <a:p>
            <a:r>
              <a:rPr lang="en-US" dirty="0" smtClean="0"/>
              <a:t>1 HURST Jaws Unit</a:t>
            </a:r>
          </a:p>
          <a:p>
            <a:r>
              <a:rPr lang="en-US" dirty="0" smtClean="0"/>
              <a:t>15 flashlights</a:t>
            </a:r>
          </a:p>
          <a:p>
            <a:r>
              <a:rPr lang="en-US" dirty="0" smtClean="0"/>
              <a:t>15 sets of </a:t>
            </a:r>
            <a:r>
              <a:rPr lang="en-US" dirty="0" err="1" smtClean="0"/>
              <a:t>wildland</a:t>
            </a:r>
            <a:r>
              <a:rPr lang="en-US" dirty="0" smtClean="0"/>
              <a:t> turnouts</a:t>
            </a:r>
          </a:p>
          <a:p>
            <a:r>
              <a:rPr lang="en-US" dirty="0" smtClean="0"/>
              <a:t>12 sets of </a:t>
            </a:r>
            <a:r>
              <a:rPr lang="en-US" dirty="0" err="1" smtClean="0"/>
              <a:t>wildland</a:t>
            </a:r>
            <a:r>
              <a:rPr lang="en-US" dirty="0" smtClean="0"/>
              <a:t> web gear</a:t>
            </a:r>
            <a:endParaRPr lang="en-US" dirty="0"/>
          </a:p>
        </p:txBody>
      </p:sp>
      <p:pic>
        <p:nvPicPr>
          <p:cNvPr id="5" name="Content Placeholder 4" descr="197528_192047780833922_8186167_n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5025" y="2517510"/>
            <a:ext cx="4037013" cy="2691342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Fowler Fire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1 Air Chisel </a:t>
            </a:r>
          </a:p>
          <a:p>
            <a:r>
              <a:rPr lang="en-US" dirty="0" smtClean="0"/>
              <a:t>2 extension ladders</a:t>
            </a:r>
            <a:endParaRPr lang="en-US" dirty="0"/>
          </a:p>
        </p:txBody>
      </p:sp>
      <p:pic>
        <p:nvPicPr>
          <p:cNvPr id="5" name="Content Placeholder 4" descr="247881_450880704950627_1008280489_n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63723" y="685800"/>
            <a:ext cx="3252884" cy="5440363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52400" y="0"/>
            <a:ext cx="8867775" cy="838200"/>
          </a:xfrm>
        </p:spPr>
        <p:txBody>
          <a:bodyPr/>
          <a:lstStyle/>
          <a:p>
            <a:r>
              <a:rPr lang="en-US" dirty="0" smtClean="0"/>
              <a:t>Mike </a:t>
            </a:r>
            <a:r>
              <a:rPr lang="en-US" dirty="0" err="1" smtClean="0"/>
              <a:t>McColm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sz="half" idx="1"/>
          </p:nvPr>
        </p:nvSpPr>
        <p:spPr>
          <a:xfrm>
            <a:off x="3505200" y="152400"/>
            <a:ext cx="5638800" cy="6477000"/>
          </a:xfrm>
        </p:spPr>
        <p:txBody>
          <a:bodyPr/>
          <a:lstStyle/>
          <a:p>
            <a:endParaRPr lang="en-US" sz="1800" dirty="0" smtClean="0"/>
          </a:p>
          <a:p>
            <a:r>
              <a:rPr lang="en-US" sz="1800" dirty="0" smtClean="0"/>
              <a:t>Married with two little girls (6 and 2)</a:t>
            </a:r>
          </a:p>
          <a:p>
            <a:r>
              <a:rPr lang="en-US" sz="1800" dirty="0" smtClean="0"/>
              <a:t>Worked for Cal Fire, Fresno County, Station 82 for 2 years</a:t>
            </a:r>
            <a:endParaRPr lang="en-US" sz="1800" dirty="0"/>
          </a:p>
          <a:p>
            <a:r>
              <a:rPr lang="en-US" sz="1800" dirty="0" smtClean="0"/>
              <a:t>BA in Psychology</a:t>
            </a:r>
            <a:endParaRPr lang="en-US" sz="1800" dirty="0"/>
          </a:p>
          <a:p>
            <a:r>
              <a:rPr lang="en-US" sz="1800" dirty="0" smtClean="0"/>
              <a:t>Currently work with the City of Fowler Fire Department  - PCF Captain (13 years)</a:t>
            </a:r>
          </a:p>
          <a:p>
            <a:r>
              <a:rPr lang="en-US" sz="1800" i="1" dirty="0" smtClean="0"/>
              <a:t>Teaching at CEHS for 5 years</a:t>
            </a:r>
            <a:r>
              <a:rPr lang="en-US" sz="1800" b="1" i="1" dirty="0" smtClean="0"/>
              <a:t>: </a:t>
            </a:r>
            <a:r>
              <a:rPr lang="en-US" sz="1800" dirty="0" smtClean="0"/>
              <a:t>Emergency Medical Technician, 4</a:t>
            </a:r>
          </a:p>
          <a:p>
            <a:pPr>
              <a:buNone/>
            </a:pPr>
            <a:r>
              <a:rPr lang="en-US" sz="1800" dirty="0" smtClean="0"/>
              <a:t>	Medical Careers, 5</a:t>
            </a:r>
          </a:p>
          <a:p>
            <a:pPr>
              <a:buNone/>
            </a:pPr>
            <a:r>
              <a:rPr lang="en-US" sz="1800" dirty="0" smtClean="0"/>
              <a:t>	Firefighting Technology, 3</a:t>
            </a:r>
          </a:p>
          <a:p>
            <a:r>
              <a:rPr lang="en-US" sz="1800" dirty="0" smtClean="0"/>
              <a:t>Assistant football coach 4 years</a:t>
            </a:r>
          </a:p>
          <a:p>
            <a:r>
              <a:rPr lang="en-US" sz="1800" dirty="0" smtClean="0"/>
              <a:t>Selected to UCCI curriculum writing workshop Fall of 2012 for the integration of English and Public Safety (awaiting UC approval)</a:t>
            </a:r>
          </a:p>
          <a:p>
            <a:r>
              <a:rPr lang="en-US" sz="1800" dirty="0" smtClean="0"/>
              <a:t>Presented at JSPAC Conference in </a:t>
            </a:r>
            <a:r>
              <a:rPr lang="en-US" sz="1800" dirty="0" err="1" smtClean="0"/>
              <a:t>Sacrameto</a:t>
            </a:r>
            <a:r>
              <a:rPr lang="en-US" sz="1800" dirty="0" smtClean="0"/>
              <a:t>.</a:t>
            </a:r>
          </a:p>
          <a:p>
            <a:r>
              <a:rPr lang="en-US" sz="1800" dirty="0" smtClean="0"/>
              <a:t>Served on the State Curriculum Standards Review Committee for both Firefighting and Emergency Medicine</a:t>
            </a:r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 smtClean="0"/>
          </a:p>
        </p:txBody>
      </p:sp>
      <p:pic>
        <p:nvPicPr>
          <p:cNvPr id="12" name="Content Placeholder 11" descr="406434_375830899094691_2042825381_n crop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228600" y="1076328"/>
            <a:ext cx="3087688" cy="4181472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Fresno Fire makes us a deal…</a:t>
            </a:r>
            <a:endParaRPr lang="en-US" dirty="0"/>
          </a:p>
        </p:txBody>
      </p:sp>
      <p:pic>
        <p:nvPicPr>
          <p:cNvPr id="5" name="Content Placeholder 4" descr="221377_219130191431430_3322702_o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21205630">
            <a:off x="288389" y="2071432"/>
            <a:ext cx="4390280" cy="2628166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We purchased Engine 20 from Fresno Fire for $1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A fully functioning 1992 Beck Pumper</a:t>
            </a:r>
          </a:p>
          <a:p>
            <a:endParaRPr lang="en-US" dirty="0"/>
          </a:p>
          <a:p>
            <a:r>
              <a:rPr lang="en-US" dirty="0" smtClean="0"/>
              <a:t>Fully loaded with hoses and nozzles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 Fire – Fresno County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22 Sets of structure turnouts </a:t>
            </a:r>
            <a:endParaRPr lang="en-US" dirty="0"/>
          </a:p>
        </p:txBody>
      </p:sp>
      <p:pic>
        <p:nvPicPr>
          <p:cNvPr id="5" name="Content Placeholder 4" descr="IMAG0496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310180" y="1600200"/>
            <a:ext cx="2706703" cy="4525963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Clovis Fire responds!</a:t>
            </a:r>
            <a:endParaRPr lang="en-US" dirty="0"/>
          </a:p>
        </p:txBody>
      </p:sp>
      <p:pic>
        <p:nvPicPr>
          <p:cNvPr id="5" name="Content Placeholder 4" descr="IMAG024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120767" y="1600200"/>
            <a:ext cx="2706703" cy="4525963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32 working SCBA’s </a:t>
            </a:r>
          </a:p>
          <a:p>
            <a:r>
              <a:rPr lang="en-US" dirty="0" smtClean="0"/>
              <a:t>60 extra air bottles</a:t>
            </a:r>
          </a:p>
          <a:p>
            <a:endParaRPr lang="en-US" dirty="0"/>
          </a:p>
          <a:p>
            <a:r>
              <a:rPr lang="en-US" dirty="0" smtClean="0"/>
              <a:t>At least $225,000 if we were to purchase this equipment new!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Fowler Fire </a:t>
            </a:r>
            <a:endParaRPr lang="en-US" dirty="0"/>
          </a:p>
        </p:txBody>
      </p:sp>
      <p:pic>
        <p:nvPicPr>
          <p:cNvPr id="5" name="Content Placeholder 4" descr="Picture 03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057400" y="2715247"/>
            <a:ext cx="5925082" cy="3543431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1986 Ford F350 – Mini Pumper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 Pictured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Police Cruiser donated by Selma Police Department</a:t>
            </a:r>
            <a:endParaRPr lang="en-US" dirty="0"/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Madera Fire Academy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50 Structure Helmets</a:t>
            </a:r>
          </a:p>
          <a:p>
            <a:r>
              <a:rPr lang="en-US" dirty="0" smtClean="0"/>
              <a:t>70 </a:t>
            </a:r>
            <a:r>
              <a:rPr lang="en-US" dirty="0" err="1" smtClean="0"/>
              <a:t>Wildland</a:t>
            </a:r>
            <a:r>
              <a:rPr lang="en-US" dirty="0" smtClean="0"/>
              <a:t> Helmets</a:t>
            </a:r>
          </a:p>
          <a:p>
            <a:r>
              <a:rPr lang="en-US" dirty="0" smtClean="0"/>
              <a:t>100 pairs of structure boots</a:t>
            </a:r>
          </a:p>
          <a:p>
            <a:r>
              <a:rPr lang="en-US" dirty="0" smtClean="0"/>
              <a:t>50 full sets of structure turnouts</a:t>
            </a:r>
          </a:p>
          <a:p>
            <a:r>
              <a:rPr lang="en-US" dirty="0" smtClean="0"/>
              <a:t>Additional curriculum resources</a:t>
            </a:r>
          </a:p>
          <a:p>
            <a:r>
              <a:rPr lang="en-US" dirty="0" smtClean="0"/>
              <a:t>9 vintage SCBAs </a:t>
            </a:r>
          </a:p>
        </p:txBody>
      </p:sp>
      <p:pic>
        <p:nvPicPr>
          <p:cNvPr id="5" name="Content Placeholder 4" descr="241747_439561246082573_998996384_o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5025" y="2438400"/>
            <a:ext cx="4400927" cy="2631927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 your phone, email, text, Twitter, </a:t>
            </a:r>
            <a:r>
              <a:rPr lang="en-US" dirty="0" err="1" smtClean="0"/>
              <a:t>Facebook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30 seconds!  Go!</a:t>
            </a:r>
            <a:endParaRPr lang="en-US" dirty="0"/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Planning and Mapping </a:t>
            </a:r>
            <a:r>
              <a:rPr lang="en-US" dirty="0" smtClean="0"/>
              <a:t>a Pathway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Brainstorming</a:t>
            </a:r>
          </a:p>
          <a:p>
            <a:r>
              <a:rPr lang="en-US" dirty="0" smtClean="0"/>
              <a:t>Forward Mapping</a:t>
            </a:r>
          </a:p>
          <a:p>
            <a:r>
              <a:rPr lang="en-US" dirty="0" smtClean="0"/>
              <a:t>Backward Mapping</a:t>
            </a:r>
          </a:p>
          <a:p>
            <a:endParaRPr lang="en-US" dirty="0" smtClean="0"/>
          </a:p>
        </p:txBody>
      </p:sp>
      <p:pic>
        <p:nvPicPr>
          <p:cNvPr id="6" name="Content Placeholder 5" descr="photo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038600" y="2953456"/>
            <a:ext cx="4795838" cy="3582076"/>
          </a:xfrm>
        </p:spPr>
      </p:pic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Pathway </a:t>
            </a:r>
            <a:r>
              <a:rPr lang="en-US" dirty="0" smtClean="0"/>
              <a:t>Components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i="1" dirty="0" smtClean="0"/>
              <a:t>Lower grade involvement</a:t>
            </a:r>
          </a:p>
          <a:p>
            <a:endParaRPr lang="en-US" dirty="0" smtClean="0"/>
          </a:p>
          <a:p>
            <a:r>
              <a:rPr lang="en-US" b="1" dirty="0" smtClean="0"/>
              <a:t>Introduction</a:t>
            </a:r>
          </a:p>
          <a:p>
            <a:endParaRPr lang="en-US" b="1" dirty="0" smtClean="0"/>
          </a:p>
          <a:p>
            <a:r>
              <a:rPr lang="en-US" b="1" dirty="0" smtClean="0"/>
              <a:t>Concentrator</a:t>
            </a:r>
          </a:p>
          <a:p>
            <a:endParaRPr lang="en-US" b="1" dirty="0" smtClean="0"/>
          </a:p>
          <a:p>
            <a:r>
              <a:rPr lang="en-US" b="1" dirty="0" smtClean="0"/>
              <a:t>Capstone</a:t>
            </a:r>
          </a:p>
          <a:p>
            <a:endParaRPr lang="en-US" dirty="0" smtClean="0"/>
          </a:p>
          <a:p>
            <a:pPr>
              <a:buNone/>
            </a:pPr>
            <a:r>
              <a:rPr lang="en-US" i="1" dirty="0" smtClean="0"/>
              <a:t>College and Career Ready preparation and skills</a:t>
            </a:r>
          </a:p>
          <a:p>
            <a:endParaRPr lang="en-US" dirty="0" smtClean="0"/>
          </a:p>
          <a:p>
            <a:pPr lvl="3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6425" cy="685800"/>
          </a:xfrm>
        </p:spPr>
        <p:txBody>
          <a:bodyPr/>
          <a:lstStyle/>
          <a:p>
            <a:r>
              <a:rPr lang="en-US" dirty="0" smtClean="0"/>
              <a:t>Our Example of a Course 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609600"/>
            <a:ext cx="8534399" cy="5334000"/>
          </a:xfrm>
        </p:spPr>
        <p:txBody>
          <a:bodyPr/>
          <a:lstStyle/>
          <a:p>
            <a:r>
              <a:rPr lang="en-US" dirty="0" smtClean="0"/>
              <a:t>Introductory:</a:t>
            </a:r>
          </a:p>
          <a:p>
            <a:pPr lvl="1"/>
            <a:r>
              <a:rPr lang="en-US" sz="2000" dirty="0" smtClean="0"/>
              <a:t>CERT</a:t>
            </a:r>
          </a:p>
          <a:p>
            <a:pPr lvl="1"/>
            <a:r>
              <a:rPr lang="en-US" sz="2000" dirty="0" smtClean="0"/>
              <a:t>Into </a:t>
            </a:r>
            <a:r>
              <a:rPr lang="en-US" sz="2000" dirty="0" smtClean="0"/>
              <a:t>To Department of Homeland Security and Emergency Management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Concentration Courses:</a:t>
            </a:r>
          </a:p>
          <a:p>
            <a:pPr lvl="1"/>
            <a:r>
              <a:rPr lang="en-US" sz="2000" dirty="0" err="1" smtClean="0"/>
              <a:t>Wildland</a:t>
            </a:r>
            <a:r>
              <a:rPr lang="en-US" sz="2000" dirty="0" smtClean="0"/>
              <a:t> Firefighting / First Responder</a:t>
            </a:r>
          </a:p>
          <a:p>
            <a:pPr lvl="1"/>
            <a:r>
              <a:rPr lang="en-US" sz="2000" dirty="0" smtClean="0"/>
              <a:t>Emergency Responder, Medical Careers</a:t>
            </a:r>
          </a:p>
          <a:p>
            <a:pPr lvl="1"/>
            <a:r>
              <a:rPr lang="en-US" sz="2000" dirty="0" smtClean="0"/>
              <a:t>Law &amp; Justice, Criminal Justice, Criminal Investigation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Capstone Courses:</a:t>
            </a:r>
          </a:p>
          <a:p>
            <a:pPr lvl="1"/>
            <a:r>
              <a:rPr lang="en-US" sz="2000" dirty="0" smtClean="0"/>
              <a:t>Firefighting (structural)</a:t>
            </a:r>
          </a:p>
          <a:p>
            <a:pPr lvl="1"/>
            <a:r>
              <a:rPr lang="en-US" sz="2000" dirty="0" smtClean="0"/>
              <a:t>EMT</a:t>
            </a:r>
          </a:p>
          <a:p>
            <a:pPr lvl="1"/>
            <a:r>
              <a:rPr lang="en-US" sz="2000" dirty="0" smtClean="0"/>
              <a:t>Journey for Justice in America (Gov), Forensic Science Investigation</a:t>
            </a:r>
          </a:p>
          <a:p>
            <a:pPr lvl="1"/>
            <a:endParaRPr lang="en-US" dirty="0" smtClean="0"/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6425" cy="1143000"/>
          </a:xfrm>
        </p:spPr>
        <p:txBody>
          <a:bodyPr/>
          <a:lstStyle/>
          <a:p>
            <a:r>
              <a:rPr lang="en-US" dirty="0" smtClean="0"/>
              <a:t>Welcome!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6425" cy="4525963"/>
          </a:xfrm>
        </p:spPr>
        <p:txBody>
          <a:bodyPr/>
          <a:lstStyle/>
          <a:p>
            <a:r>
              <a:rPr lang="en-US" dirty="0" smtClean="0"/>
              <a:t>Please feel free to ask any questions as you think of them!</a:t>
            </a:r>
            <a:endParaRPr lang="en-US" dirty="0"/>
          </a:p>
          <a:p>
            <a:r>
              <a:rPr lang="en-US" dirty="0" smtClean="0"/>
              <a:t>If you would like any of the resources I have, please feel free to let me know today or at your convenience</a:t>
            </a:r>
          </a:p>
          <a:p>
            <a:pPr>
              <a:buNone/>
            </a:pPr>
            <a:r>
              <a:rPr lang="en-US" dirty="0" smtClean="0"/>
              <a:t>michaelmccolm@cusd.com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386537_278214515550581_1933190392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278453">
            <a:off x="2512192" y="2977626"/>
            <a:ext cx="5181600" cy="34544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Pathway Course Mapping Variables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Target age group</a:t>
            </a:r>
          </a:p>
          <a:p>
            <a:r>
              <a:rPr lang="en-US" dirty="0" smtClean="0"/>
              <a:t>Gender</a:t>
            </a:r>
          </a:p>
          <a:p>
            <a:r>
              <a:rPr lang="en-US" dirty="0" smtClean="0"/>
              <a:t>Socioeconomics</a:t>
            </a:r>
          </a:p>
          <a:p>
            <a:r>
              <a:rPr lang="en-US" dirty="0" smtClean="0"/>
              <a:t>Cultural demographics</a:t>
            </a:r>
          </a:p>
          <a:p>
            <a:r>
              <a:rPr lang="en-US" dirty="0" smtClean="0"/>
              <a:t>Student achievement level</a:t>
            </a:r>
          </a:p>
          <a:p>
            <a:r>
              <a:rPr lang="en-US" dirty="0" smtClean="0"/>
              <a:t>Articulation</a:t>
            </a:r>
          </a:p>
          <a:p>
            <a:r>
              <a:rPr lang="en-US" dirty="0" smtClean="0"/>
              <a:t>Dual credit</a:t>
            </a:r>
          </a:p>
          <a:p>
            <a:r>
              <a:rPr lang="en-US" dirty="0" smtClean="0"/>
              <a:t>Student population base</a:t>
            </a:r>
            <a:endParaRPr lang="en-US" dirty="0"/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connect and reach students???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are some way you can reach out to new students?</a:t>
            </a:r>
            <a:endParaRPr lang="en-US" dirty="0"/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“Peer Pressure” to your advantage!</a:t>
            </a:r>
            <a:endParaRPr lang="en-US" dirty="0"/>
          </a:p>
        </p:txBody>
      </p:sp>
      <p:pic>
        <p:nvPicPr>
          <p:cNvPr id="8" name="Content Placeholder 7" descr="Fire 2 persentation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21427598">
            <a:off x="379439" y="2011167"/>
            <a:ext cx="5085124" cy="3813843"/>
          </a:xfrm>
        </p:spPr>
      </p:pic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5181600" y="1600200"/>
            <a:ext cx="3652838" cy="4525963"/>
          </a:xfrm>
        </p:spPr>
        <p:txBody>
          <a:bodyPr/>
          <a:lstStyle/>
          <a:p>
            <a:r>
              <a:rPr lang="en-US" dirty="0" smtClean="0"/>
              <a:t>Second year firefighting students recruiting the current sophomore class at Clovis East</a:t>
            </a:r>
            <a:endParaRPr lang="en-US" dirty="0"/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z="3600" dirty="0" smtClean="0"/>
              <a:t>Social </a:t>
            </a:r>
            <a:r>
              <a:rPr lang="en-US" sz="3600" dirty="0" smtClean="0"/>
              <a:t>Media</a:t>
            </a:r>
            <a:r>
              <a:rPr lang="en-US" dirty="0" smtClean="0"/>
              <a:t>		</a:t>
            </a:r>
            <a:endParaRPr lang="en-US" dirty="0"/>
          </a:p>
        </p:txBody>
      </p:sp>
      <p:pic>
        <p:nvPicPr>
          <p:cNvPr id="6" name="Content Placeholder 5" descr="Picture 002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33400" y="186265"/>
            <a:ext cx="3856583" cy="6443135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 smtClean="0"/>
              <a:t>Word of mouth is one of the fastest ways to spread the word (good or bad).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Utilizing Nontraditional/Minority Professional Partners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3659187" cy="4525963"/>
          </a:xfrm>
        </p:spPr>
        <p:txBody>
          <a:bodyPr/>
          <a:lstStyle/>
          <a:p>
            <a:r>
              <a:rPr lang="en-US" dirty="0" smtClean="0"/>
              <a:t>Guest Speakers</a:t>
            </a:r>
          </a:p>
          <a:p>
            <a:pPr lvl="1"/>
            <a:r>
              <a:rPr lang="en-US" dirty="0" smtClean="0"/>
              <a:t>Female Fire Investigator, Fresno Fire</a:t>
            </a:r>
          </a:p>
          <a:p>
            <a:pPr lvl="1"/>
            <a:r>
              <a:rPr lang="en-US" dirty="0" smtClean="0"/>
              <a:t>Female Fire Captain, Fresno County Fire</a:t>
            </a:r>
          </a:p>
          <a:p>
            <a:pPr lvl="1"/>
            <a:r>
              <a:rPr lang="en-US" dirty="0" smtClean="0"/>
              <a:t>Ethnic diversity through various guest speakers</a:t>
            </a:r>
            <a:endParaRPr lang="en-US" dirty="0"/>
          </a:p>
        </p:txBody>
      </p:sp>
      <p:pic>
        <p:nvPicPr>
          <p:cNvPr id="5" name="Content Placeholder 4" descr="199923_190840800954620_3876437_n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 rot="167847">
            <a:off x="3963229" y="2175384"/>
            <a:ext cx="4914900" cy="32766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39200" cy="1371600"/>
          </a:xfrm>
        </p:spPr>
        <p:txBody>
          <a:bodyPr/>
          <a:lstStyle/>
          <a:p>
            <a:r>
              <a:rPr lang="en-US" sz="2800" dirty="0" smtClean="0"/>
              <a:t>Transitioning from “Survival Mode” to “Anticipation Mode” when building a pathway or new class</a:t>
            </a:r>
            <a:endParaRPr lang="en-US" sz="2800" dirty="0"/>
          </a:p>
        </p:txBody>
      </p:sp>
      <p:pic>
        <p:nvPicPr>
          <p:cNvPr id="4" name="Content Placeholder 3" descr="616065_463614883677209_288253084_o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0131" r="10131"/>
          <a:stretch>
            <a:fillRect/>
          </a:stretch>
        </p:blipFill>
        <p:spPr>
          <a:xfrm rot="186168">
            <a:off x="3269645" y="2027160"/>
            <a:ext cx="5486400" cy="4114800"/>
          </a:xfrm>
        </p:spPr>
      </p:pic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152400" y="3657600"/>
            <a:ext cx="3124200" cy="1643062"/>
          </a:xfrm>
        </p:spPr>
        <p:txBody>
          <a:bodyPr/>
          <a:lstStyle/>
          <a:p>
            <a:r>
              <a:rPr lang="en-US" sz="2000" dirty="0" smtClean="0"/>
              <a:t>Most teachers would get fired for doing what I do with my students every day!  And they LOVE IT!</a:t>
            </a:r>
            <a:endParaRPr lang="en-US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Utilizing what already exists! </a:t>
            </a:r>
            <a:endParaRPr lang="en-US" dirty="0"/>
          </a:p>
        </p:txBody>
      </p:sp>
      <p:pic>
        <p:nvPicPr>
          <p:cNvPr id="4" name="Content Placeholder 3" descr="183456_448048441900520_1815016505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76400" y="1600200"/>
            <a:ext cx="5753100" cy="38354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r>
              <a:rPr lang="en-US" dirty="0" smtClean="0"/>
              <a:t>Finding ways to excite and engage students!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7200" y="914400"/>
            <a:ext cx="4040188" cy="639762"/>
          </a:xfrm>
        </p:spPr>
        <p:txBody>
          <a:bodyPr/>
          <a:lstStyle/>
          <a:p>
            <a:r>
              <a:rPr lang="en-US" dirty="0" smtClean="0"/>
              <a:t>Career Skills Challenge</a:t>
            </a:r>
            <a:endParaRPr lang="en-US" dirty="0"/>
          </a:p>
        </p:txBody>
      </p:sp>
      <p:pic>
        <p:nvPicPr>
          <p:cNvPr id="9" name="Content Placeholder 8" descr="219325_219663578044758_7267828_o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09600" y="1574220"/>
            <a:ext cx="3163045" cy="5283780"/>
          </a:xfrm>
        </p:spPr>
      </p:pic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648200" y="914400"/>
            <a:ext cx="4041775" cy="639762"/>
          </a:xfrm>
        </p:spPr>
        <p:txBody>
          <a:bodyPr/>
          <a:lstStyle/>
          <a:p>
            <a:r>
              <a:rPr lang="en-US" dirty="0" smtClean="0"/>
              <a:t>Public Safety Expo @ CE</a:t>
            </a:r>
            <a:endParaRPr lang="en-US" dirty="0"/>
          </a:p>
        </p:txBody>
      </p:sp>
      <p:pic>
        <p:nvPicPr>
          <p:cNvPr id="10" name="Content Placeholder 9" descr="expo.tif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36329" y="1524000"/>
            <a:ext cx="3821871" cy="51816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/>
              <a:t>Course Validation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 smtClean="0"/>
              <a:t>2+2 Articulation (Community College)</a:t>
            </a:r>
          </a:p>
          <a:p>
            <a:pPr algn="ctr"/>
            <a:r>
              <a:rPr lang="en-US" dirty="0" err="1" smtClean="0"/>
              <a:t>Occutrack</a:t>
            </a:r>
            <a:r>
              <a:rPr lang="en-US" dirty="0" smtClean="0"/>
              <a:t> (Community College)</a:t>
            </a:r>
          </a:p>
          <a:p>
            <a:pPr algn="ctr"/>
            <a:r>
              <a:rPr lang="en-US" dirty="0" err="1" smtClean="0"/>
              <a:t>Unitrack</a:t>
            </a:r>
            <a:r>
              <a:rPr lang="en-US" dirty="0" smtClean="0"/>
              <a:t> (University)</a:t>
            </a:r>
          </a:p>
          <a:p>
            <a:pPr algn="ctr"/>
            <a:r>
              <a:rPr lang="en-US" dirty="0" smtClean="0"/>
              <a:t>A-G Certification (UC)</a:t>
            </a:r>
          </a:p>
          <a:p>
            <a:pPr algn="ctr"/>
            <a:r>
              <a:rPr lang="en-US" dirty="0" smtClean="0"/>
              <a:t>Industry Certifications </a:t>
            </a:r>
            <a:endParaRPr lang="en-US" dirty="0"/>
          </a:p>
        </p:txBody>
      </p:sp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6425" cy="1143000"/>
          </a:xfrm>
        </p:spPr>
        <p:txBody>
          <a:bodyPr/>
          <a:lstStyle/>
          <a:p>
            <a:r>
              <a:rPr lang="en-US" dirty="0" smtClean="0"/>
              <a:t>Educational Partnerships: College Credit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686800" cy="5715000"/>
          </a:xfrm>
        </p:spPr>
        <p:txBody>
          <a:bodyPr/>
          <a:lstStyle/>
          <a:p>
            <a:pPr>
              <a:buNone/>
            </a:pPr>
            <a:r>
              <a:rPr lang="en-US" b="1" dirty="0" smtClean="0"/>
              <a:t>Currently have in place:</a:t>
            </a:r>
          </a:p>
          <a:p>
            <a:r>
              <a:rPr lang="en-US" dirty="0" smtClean="0"/>
              <a:t>2+2 Articulation with Fresno City College, Fire Academy</a:t>
            </a:r>
          </a:p>
          <a:p>
            <a:r>
              <a:rPr lang="en-US" dirty="0" smtClean="0"/>
              <a:t>2+2 Articulation with Fresno City College, EMT Program</a:t>
            </a:r>
          </a:p>
          <a:p>
            <a:r>
              <a:rPr lang="en-US" dirty="0" smtClean="0"/>
              <a:t>2+2 Articulation with Fresno City College, Nursing </a:t>
            </a:r>
            <a:r>
              <a:rPr lang="en-US" dirty="0" smtClean="0"/>
              <a:t>Program</a:t>
            </a:r>
          </a:p>
          <a:p>
            <a:r>
              <a:rPr lang="en-US" dirty="0" smtClean="0"/>
              <a:t>2+2 Articulation with Fresno City College, Crime Scene Investigation</a:t>
            </a:r>
          </a:p>
          <a:p>
            <a:r>
              <a:rPr lang="en-US" dirty="0" smtClean="0"/>
              <a:t>2+2 Articulation with Fresno City College, Criminal Justice</a:t>
            </a:r>
          </a:p>
          <a:p>
            <a:r>
              <a:rPr lang="en-US" dirty="0" smtClean="0"/>
              <a:t>UC “A” Government, Juvenile Justice in America</a:t>
            </a:r>
            <a:endParaRPr lang="en-US" b="1" dirty="0" smtClean="0"/>
          </a:p>
          <a:p>
            <a:pPr>
              <a:buNone/>
            </a:pPr>
            <a:r>
              <a:rPr lang="en-US" b="1" dirty="0" smtClean="0"/>
              <a:t>In Progress:</a:t>
            </a:r>
            <a:endParaRPr lang="en-US" b="1" dirty="0"/>
          </a:p>
          <a:p>
            <a:r>
              <a:rPr lang="en-US" dirty="0" err="1" smtClean="0"/>
              <a:t>Occu</a:t>
            </a:r>
            <a:r>
              <a:rPr lang="en-US" dirty="0" smtClean="0"/>
              <a:t>-track agreement with Fresno City College </a:t>
            </a:r>
            <a:r>
              <a:rPr lang="en-US" dirty="0" smtClean="0"/>
              <a:t>Firefighting, Medical Careers, CSI, and Criminal Justice</a:t>
            </a:r>
            <a:endParaRPr lang="en-US" dirty="0" smtClean="0"/>
          </a:p>
          <a:p>
            <a:r>
              <a:rPr lang="en-US" dirty="0" err="1" smtClean="0"/>
              <a:t>Uni</a:t>
            </a:r>
            <a:r>
              <a:rPr lang="en-US" dirty="0" smtClean="0"/>
              <a:t>-track agreement with CSU Fresno </a:t>
            </a:r>
            <a:r>
              <a:rPr lang="en-US" dirty="0" smtClean="0"/>
              <a:t>for EMT and DHS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Crunching the numbers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are the statistics, %’s, demographics, and numbers so important??</a:t>
            </a:r>
            <a:endParaRPr lang="en-US" dirty="0"/>
          </a:p>
        </p:txBody>
      </p:sp>
      <p:pic>
        <p:nvPicPr>
          <p:cNvPr id="4" name="Picture 3" descr="197374_195284863843547_7374298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81876">
            <a:off x="3063380" y="2578925"/>
            <a:ext cx="5410200" cy="3606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Certifications Available to the students: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FEMA</a:t>
            </a:r>
          </a:p>
          <a:p>
            <a:r>
              <a:rPr lang="en-US" dirty="0" smtClean="0"/>
              <a:t>NWCG</a:t>
            </a:r>
          </a:p>
          <a:p>
            <a:r>
              <a:rPr lang="en-US" dirty="0" smtClean="0"/>
              <a:t>NFA online</a:t>
            </a:r>
          </a:p>
          <a:p>
            <a:r>
              <a:rPr lang="en-US" dirty="0" smtClean="0"/>
              <a:t>CPR/First Aid</a:t>
            </a:r>
          </a:p>
          <a:p>
            <a:pPr>
              <a:buNone/>
            </a:pPr>
            <a:endParaRPr lang="en-US" dirty="0" smtClean="0"/>
          </a:p>
        </p:txBody>
      </p:sp>
      <p:pic>
        <p:nvPicPr>
          <p:cNvPr id="5" name="Content Placeholder 4" descr="fema nfa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276600" y="4153535"/>
            <a:ext cx="5479940" cy="1347152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 Description / Outline / Competencies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Educational Map – gold standard</a:t>
            </a:r>
          </a:p>
          <a:p>
            <a:r>
              <a:rPr lang="en-US" dirty="0" smtClean="0"/>
              <a:t>Clearly outlined goals and expectations (ESLRs) Expected Student Learning Results</a:t>
            </a:r>
          </a:p>
          <a:p>
            <a:r>
              <a:rPr lang="en-US" dirty="0" smtClean="0"/>
              <a:t>Update regularly </a:t>
            </a:r>
          </a:p>
        </p:txBody>
      </p:sp>
      <p:pic>
        <p:nvPicPr>
          <p:cNvPr id="5" name="Content Placeholder 4" descr="EducationThatWorks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5025" y="1840613"/>
            <a:ext cx="4037013" cy="4045136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Effectively Reaching Special Populations Students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613" y="1600201"/>
            <a:ext cx="4037012" cy="3962400"/>
          </a:xfrm>
        </p:spPr>
        <p:txBody>
          <a:bodyPr/>
          <a:lstStyle/>
          <a:p>
            <a:r>
              <a:rPr lang="en-US" sz="2400" dirty="0" smtClean="0"/>
              <a:t>ESL, nontraditional gender, SED, 504</a:t>
            </a:r>
          </a:p>
          <a:p>
            <a:endParaRPr lang="en-US" sz="2400" dirty="0"/>
          </a:p>
          <a:p>
            <a:r>
              <a:rPr lang="en-US" sz="2400" dirty="0" smtClean="0"/>
              <a:t>Create a nontraditional learning environment</a:t>
            </a:r>
          </a:p>
          <a:p>
            <a:endParaRPr lang="en-US" sz="2400" dirty="0"/>
          </a:p>
          <a:p>
            <a:r>
              <a:rPr lang="en-US" sz="2400" dirty="0" smtClean="0"/>
              <a:t>Fun, engaging, interactive, spontaneous, promote critical thinking </a:t>
            </a:r>
            <a:endParaRPr lang="en-US" sz="2400" dirty="0"/>
          </a:p>
        </p:txBody>
      </p:sp>
      <p:pic>
        <p:nvPicPr>
          <p:cNvPr id="5" name="Content Placeholder 4" descr="622089_459251880780176_1549902823_o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105400" y="990600"/>
            <a:ext cx="3200400" cy="5351489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Employability Skills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Resume </a:t>
            </a:r>
          </a:p>
          <a:p>
            <a:r>
              <a:rPr lang="en-US" dirty="0" smtClean="0"/>
              <a:t>Job Application</a:t>
            </a:r>
          </a:p>
          <a:p>
            <a:r>
              <a:rPr lang="en-US" dirty="0" smtClean="0"/>
              <a:t>Interview</a:t>
            </a:r>
          </a:p>
          <a:p>
            <a:r>
              <a:rPr lang="en-US" dirty="0" smtClean="0"/>
              <a:t>Interview Review</a:t>
            </a:r>
          </a:p>
        </p:txBody>
      </p:sp>
      <p:pic>
        <p:nvPicPr>
          <p:cNvPr id="5" name="Content Placeholder 4" descr="180186_178438042194896_6048235_n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 rot="291884">
            <a:off x="4572000" y="838200"/>
            <a:ext cx="4037013" cy="2691342"/>
          </a:xfrm>
        </p:spPr>
      </p:pic>
      <p:pic>
        <p:nvPicPr>
          <p:cNvPr id="6" name="Picture 5" descr="199923_190840800954620_3876437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246212">
            <a:off x="3875859" y="3347200"/>
            <a:ext cx="4495800" cy="29972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Core State Standards in 2014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800" b="1" dirty="0" smtClean="0"/>
              <a:t>New Assessment techniques in 2014:</a:t>
            </a:r>
          </a:p>
          <a:p>
            <a:pPr>
              <a:buNone/>
            </a:pPr>
            <a:r>
              <a:rPr lang="en-US" b="1" dirty="0" smtClean="0"/>
              <a:t>Selected Response</a:t>
            </a:r>
            <a:r>
              <a:rPr lang="en-US" dirty="0"/>
              <a:t>: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multiple choice, less weighted, computerized</a:t>
            </a:r>
          </a:p>
          <a:p>
            <a:pPr>
              <a:buNone/>
            </a:pPr>
            <a:r>
              <a:rPr lang="en-US" b="1" dirty="0" smtClean="0"/>
              <a:t>Constructed Response:</a:t>
            </a:r>
          </a:p>
          <a:p>
            <a:pPr>
              <a:buNone/>
            </a:pPr>
            <a:r>
              <a:rPr lang="en-US" dirty="0" smtClean="0"/>
              <a:t>	short answer essay, paragraph responses</a:t>
            </a:r>
          </a:p>
          <a:p>
            <a:pPr>
              <a:buNone/>
            </a:pPr>
            <a:r>
              <a:rPr lang="en-US" b="1" dirty="0" smtClean="0"/>
              <a:t>Performance Task Assessment</a:t>
            </a:r>
            <a:r>
              <a:rPr lang="en-US" dirty="0" smtClean="0"/>
              <a:t>: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reading a text, discussing with others, answering questions, and then writing an essay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may involve doing research and then writing an essay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274638"/>
            <a:ext cx="8226425" cy="1477962"/>
          </a:xfrm>
        </p:spPr>
        <p:txBody>
          <a:bodyPr/>
          <a:lstStyle/>
          <a:p>
            <a:r>
              <a:rPr lang="en-US" dirty="0" smtClean="0"/>
              <a:t>How Common Core can benefit CTE courses, and how CTE can benefit Common Core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613" y="1752600"/>
            <a:ext cx="8226425" cy="4373563"/>
          </a:xfrm>
        </p:spPr>
        <p:txBody>
          <a:bodyPr/>
          <a:lstStyle/>
          <a:p>
            <a:r>
              <a:rPr lang="en-US" sz="2000" dirty="0" smtClean="0"/>
              <a:t>Common Core benefits CTE:</a:t>
            </a:r>
          </a:p>
          <a:p>
            <a:pPr lvl="1"/>
            <a:r>
              <a:rPr lang="en-US" sz="2000" dirty="0" smtClean="0"/>
              <a:t>Reading 30% fiction and 70% nonfiction (in a student’s day)</a:t>
            </a:r>
          </a:p>
          <a:p>
            <a:pPr lvl="1"/>
            <a:r>
              <a:rPr lang="en-US" sz="2000" dirty="0" smtClean="0"/>
              <a:t>Group work will involve all students at all levels at all times</a:t>
            </a:r>
          </a:p>
          <a:p>
            <a:pPr lvl="1">
              <a:buNone/>
            </a:pPr>
            <a:endParaRPr lang="en-US" sz="2000" dirty="0" smtClean="0"/>
          </a:p>
          <a:p>
            <a:r>
              <a:rPr lang="en-US" sz="2000" dirty="0" smtClean="0"/>
              <a:t>CTE benefits Common Core:</a:t>
            </a:r>
          </a:p>
          <a:p>
            <a:pPr lvl="1"/>
            <a:r>
              <a:rPr lang="en-US" sz="2000" dirty="0" smtClean="0"/>
              <a:t>Incorporates: reading, writing, research, speaking, listening and language.</a:t>
            </a:r>
          </a:p>
          <a:p>
            <a:pPr lvl="1"/>
            <a:r>
              <a:rPr lang="en-US" sz="2000" dirty="0" smtClean="0"/>
              <a:t>Reading: annotation (active reading) mark up the pages!</a:t>
            </a:r>
          </a:p>
          <a:p>
            <a:pPr lvl="1"/>
            <a:r>
              <a:rPr lang="en-US" sz="2000" dirty="0" smtClean="0"/>
              <a:t>Prepares students for college and career readiness.</a:t>
            </a:r>
            <a:endParaRPr lang="en-US" dirty="0" smtClean="0"/>
          </a:p>
          <a:p>
            <a:pPr lvl="1"/>
            <a:r>
              <a:rPr lang="en-US" sz="2000" dirty="0" smtClean="0"/>
              <a:t>Specific writing: report writing, event summaries, narratives, legal documents, PCR…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is CTE important??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average high school graduation rate for students concentrating in CTE programs is </a:t>
            </a:r>
            <a:r>
              <a:rPr lang="en-US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90.18 percent compared to a national graduation rate of 74.9 percent. </a:t>
            </a:r>
          </a:p>
          <a:p>
            <a:pPr>
              <a:buNone/>
            </a:pP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</a:t>
            </a:r>
            <a:r>
              <a:rPr lang="en-US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70%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students concentrating in CTE areas stayed in post-secondary education or transferred to a four-year degree program, compared to an overall average state target of </a:t>
            </a:r>
            <a:r>
              <a:rPr lang="en-US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58%. </a:t>
            </a:r>
          </a:p>
          <a:p>
            <a:pPr algn="r">
              <a:buNone/>
            </a:pPr>
            <a:r>
              <a: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Resources</a:t>
            </a:r>
            <a:r>
              <a:rPr lang="en-US" sz="1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U.S Dept. of Ed. (2007) &amp; UC Riverside Report (2011) </a:t>
            </a:r>
          </a:p>
          <a:p>
            <a:pPr algn="r">
              <a:buNone/>
            </a:pPr>
            <a:r>
              <a: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UC </a:t>
            </a:r>
            <a:r>
              <a:rPr lang="en-US" sz="1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Riverside Longitudinal Report ( 2006) </a:t>
            </a:r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274638"/>
            <a:ext cx="8226425" cy="639762"/>
          </a:xfrm>
        </p:spPr>
        <p:txBody>
          <a:bodyPr/>
          <a:lstStyle/>
          <a:p>
            <a:r>
              <a:rPr lang="en-US" dirty="0" smtClean="0"/>
              <a:t>A little fire humor…</a:t>
            </a:r>
            <a:endParaRPr lang="en-US" dirty="0"/>
          </a:p>
        </p:txBody>
      </p:sp>
      <p:pic>
        <p:nvPicPr>
          <p:cNvPr id="4" name="Content Placeholder 3" descr="561507_444635895575108_487294705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14500" y="838200"/>
            <a:ext cx="7213402" cy="5770721"/>
          </a:xfrm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-152400"/>
            <a:ext cx="8229600" cy="1143000"/>
          </a:xfrm>
        </p:spPr>
        <p:txBody>
          <a:bodyPr/>
          <a:lstStyle/>
          <a:p>
            <a:r>
              <a:rPr lang="en-US" dirty="0" smtClean="0"/>
              <a:t>Demographics of Clovis Unified and CEHS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7200" y="990600"/>
            <a:ext cx="4040188" cy="639762"/>
          </a:xfrm>
        </p:spPr>
        <p:txBody>
          <a:bodyPr/>
          <a:lstStyle/>
          <a:p>
            <a:r>
              <a:rPr lang="en-US" dirty="0" smtClean="0"/>
              <a:t>Clovis Unified School Dist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4648200" y="990600"/>
            <a:ext cx="4041775" cy="639762"/>
          </a:xfrm>
        </p:spPr>
        <p:txBody>
          <a:bodyPr/>
          <a:lstStyle/>
          <a:p>
            <a:r>
              <a:rPr lang="en-US" dirty="0" smtClean="0"/>
              <a:t>Clovis East High School</a:t>
            </a:r>
            <a:endParaRPr lang="en-US" dirty="0"/>
          </a:p>
        </p:txBody>
      </p:sp>
      <p:pic>
        <p:nvPicPr>
          <p:cNvPr id="72708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828800"/>
            <a:ext cx="4398221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6" name="Content Placeholder 15"/>
          <p:cNvGraphicFramePr>
            <a:graphicFrameLocks noGrp="1"/>
          </p:cNvGraphicFramePr>
          <p:nvPr>
            <p:ph sz="quarter" idx="4"/>
          </p:nvPr>
        </p:nvGraphicFramePr>
        <p:xfrm>
          <a:off x="381000" y="1676400"/>
          <a:ext cx="4041775" cy="4484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2209800"/>
          </a:xfrm>
        </p:spPr>
        <p:txBody>
          <a:bodyPr/>
          <a:lstStyle/>
          <a:p>
            <a:pPr algn="ctr"/>
            <a:r>
              <a:rPr lang="en-US" sz="3600" b="1" dirty="0" smtClean="0"/>
              <a:t>First year class make-up: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0% female students</a:t>
            </a:r>
            <a:br>
              <a:rPr lang="en-US" sz="3600" dirty="0" smtClean="0"/>
            </a:br>
            <a:r>
              <a:rPr lang="en-US" sz="3600" dirty="0" smtClean="0"/>
              <a:t>4% Asian students</a:t>
            </a:r>
            <a:br>
              <a:rPr lang="en-US" sz="3600" dirty="0" smtClean="0"/>
            </a:br>
            <a:r>
              <a:rPr lang="en-US" sz="3600" dirty="0" smtClean="0"/>
              <a:t>0% Black or African American</a:t>
            </a:r>
            <a:endParaRPr lang="en-US" sz="3600" dirty="0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533400" y="3124200"/>
            <a:ext cx="82296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Third year class make-up:</a:t>
            </a:r>
            <a:endParaRPr lang="en-US" sz="3600" b="1" kern="0" dirty="0" smtClean="0"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8% female students</a:t>
            </a:r>
            <a:b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16% Asian students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None/>
              <a:tabLst/>
              <a:defRPr/>
            </a:pPr>
            <a:r>
              <a:rPr lang="en-US" sz="3600" kern="0" dirty="0" smtClean="0">
                <a:latin typeface="+mj-lt"/>
                <a:ea typeface="+mj-ea"/>
                <a:cs typeface="+mj-cs"/>
              </a:rPr>
              <a:t>3% Black or African American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Knowing your audience… and who might be missing…</a:t>
            </a:r>
            <a:endParaRPr lang="en-US" dirty="0"/>
          </a:p>
        </p:txBody>
      </p:sp>
      <p:pic>
        <p:nvPicPr>
          <p:cNvPr id="5" name="Content Placeholder 4" descr="198065_472172232821474_1378450367_n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124200" y="1371600"/>
            <a:ext cx="5790817" cy="3860544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400" y="1447800"/>
            <a:ext cx="3043238" cy="4525963"/>
          </a:xfrm>
        </p:spPr>
        <p:txBody>
          <a:bodyPr/>
          <a:lstStyle/>
          <a:p>
            <a:r>
              <a:rPr lang="en-US" dirty="0" smtClean="0"/>
              <a:t>504 plan</a:t>
            </a:r>
          </a:p>
          <a:p>
            <a:r>
              <a:rPr lang="en-US" dirty="0" smtClean="0"/>
              <a:t>ESL students</a:t>
            </a:r>
          </a:p>
          <a:p>
            <a:r>
              <a:rPr lang="en-US" dirty="0" smtClean="0"/>
              <a:t>SED</a:t>
            </a:r>
          </a:p>
          <a:p>
            <a:r>
              <a:rPr lang="en-US" i="1" dirty="0" smtClean="0"/>
              <a:t>Male/Female</a:t>
            </a:r>
          </a:p>
          <a:p>
            <a:r>
              <a:rPr lang="en-US" i="1" dirty="0" smtClean="0"/>
              <a:t>Ethnic representation 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Knowing my audience</a:t>
            </a:r>
            <a:r>
              <a:rPr lang="en-US" dirty="0" smtClean="0"/>
              <a:t>…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5" name="Content Placeholder 4" descr="198065_472172232821474_1378450367_n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124200" y="1371600"/>
            <a:ext cx="5790817" cy="3860544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400" y="1447800"/>
            <a:ext cx="3043238" cy="4525963"/>
          </a:xfrm>
        </p:spPr>
        <p:txBody>
          <a:bodyPr/>
          <a:lstStyle/>
          <a:p>
            <a:r>
              <a:rPr lang="en-US" dirty="0" smtClean="0"/>
              <a:t>Who are you?</a:t>
            </a:r>
          </a:p>
          <a:p>
            <a:r>
              <a:rPr lang="en-US" dirty="0" smtClean="0"/>
              <a:t>What were you hoping to hear about today?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81000" y="228600"/>
            <a:ext cx="7313612" cy="1676400"/>
          </a:xfrm>
        </p:spPr>
        <p:txBody>
          <a:bodyPr/>
          <a:lstStyle/>
          <a:p>
            <a:r>
              <a:rPr lang="en-US" dirty="0" smtClean="0"/>
              <a:t>Looking at one piece of the Public Safety Pathway, Firefighting - </a:t>
            </a:r>
            <a:r>
              <a:rPr lang="en-US" dirty="0" smtClean="0"/>
              <a:t>Starting </a:t>
            </a:r>
            <a:r>
              <a:rPr lang="en-US" dirty="0" smtClean="0"/>
              <a:t>a new class from the ground up…</a:t>
            </a:r>
            <a:endParaRPr lang="en-US" dirty="0"/>
          </a:p>
        </p:txBody>
      </p:sp>
      <p:sp>
        <p:nvSpPr>
          <p:cNvPr id="7168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381000" y="1905000"/>
            <a:ext cx="8382000" cy="3657600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April of 2010  -  August of 2010, </a:t>
            </a:r>
          </a:p>
          <a:p>
            <a:r>
              <a:rPr lang="en-US" dirty="0"/>
              <a:t>	</a:t>
            </a:r>
            <a:endParaRPr lang="en-US" dirty="0" smtClean="0"/>
          </a:p>
          <a:p>
            <a:r>
              <a:rPr lang="en-US" dirty="0" smtClean="0"/>
              <a:t>Our first thought was filling the seats in the class.</a:t>
            </a:r>
          </a:p>
          <a:p>
            <a:endParaRPr lang="en-US" dirty="0" smtClean="0"/>
          </a:p>
          <a:p>
            <a:r>
              <a:rPr lang="en-US" dirty="0" smtClean="0"/>
              <a:t>Variables affecting student enrollment: counselors, school sites, students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itl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ext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itl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ext"/>
</p:tagLst>
</file>

<file path=ppt/theme/theme1.xml><?xml version="1.0" encoding="utf-8"?>
<a:theme xmlns:a="http://schemas.openxmlformats.org/drawingml/2006/main" name="ind_1275_slide">
  <a:themeElements>
    <a:clrScheme name="Office Theme 2">
      <a:dk1>
        <a:srgbClr val="000000"/>
      </a:dk1>
      <a:lt1>
        <a:srgbClr val="FFCC00"/>
      </a:lt1>
      <a:dk2>
        <a:srgbClr val="000000"/>
      </a:dk2>
      <a:lt2>
        <a:srgbClr val="CCCCCC"/>
      </a:lt2>
      <a:accent1>
        <a:srgbClr val="A66708"/>
      </a:accent1>
      <a:accent2>
        <a:srgbClr val="6E6E00"/>
      </a:accent2>
      <a:accent3>
        <a:srgbClr val="FFE2AA"/>
      </a:accent3>
      <a:accent4>
        <a:srgbClr val="000000"/>
      </a:accent4>
      <a:accent5>
        <a:srgbClr val="D0B8AA"/>
      </a:accent5>
      <a:accent6>
        <a:srgbClr val="636300"/>
      </a:accent6>
      <a:hlink>
        <a:srgbClr val="6E5800"/>
      </a:hlink>
      <a:folHlink>
        <a:srgbClr val="2B5912"/>
      </a:folHlink>
    </a:clrScheme>
    <a:fontScheme name="Office Them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CC00"/>
        </a:lt1>
        <a:dk2>
          <a:srgbClr val="000000"/>
        </a:dk2>
        <a:lt2>
          <a:srgbClr val="CCCCCC"/>
        </a:lt2>
        <a:accent1>
          <a:srgbClr val="A18100"/>
        </a:accent1>
        <a:accent2>
          <a:srgbClr val="916D00"/>
        </a:accent2>
        <a:accent3>
          <a:srgbClr val="FFE2AA"/>
        </a:accent3>
        <a:accent4>
          <a:srgbClr val="000000"/>
        </a:accent4>
        <a:accent5>
          <a:srgbClr val="CDC1AA"/>
        </a:accent5>
        <a:accent6>
          <a:srgbClr val="836200"/>
        </a:accent6>
        <a:hlink>
          <a:srgbClr val="735C00"/>
        </a:hlink>
        <a:folHlink>
          <a:srgbClr val="6652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CC00"/>
        </a:lt1>
        <a:dk2>
          <a:srgbClr val="000000"/>
        </a:dk2>
        <a:lt2>
          <a:srgbClr val="CCCCCC"/>
        </a:lt2>
        <a:accent1>
          <a:srgbClr val="A66708"/>
        </a:accent1>
        <a:accent2>
          <a:srgbClr val="6E6E00"/>
        </a:accent2>
        <a:accent3>
          <a:srgbClr val="FFE2AA"/>
        </a:accent3>
        <a:accent4>
          <a:srgbClr val="000000"/>
        </a:accent4>
        <a:accent5>
          <a:srgbClr val="D0B8AA"/>
        </a:accent5>
        <a:accent6>
          <a:srgbClr val="636300"/>
        </a:accent6>
        <a:hlink>
          <a:srgbClr val="6E5800"/>
        </a:hlink>
        <a:folHlink>
          <a:srgbClr val="2B591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CC00"/>
        </a:lt1>
        <a:dk2>
          <a:srgbClr val="000000"/>
        </a:dk2>
        <a:lt2>
          <a:srgbClr val="CCCCCC"/>
        </a:lt2>
        <a:accent1>
          <a:srgbClr val="3D6399"/>
        </a:accent1>
        <a:accent2>
          <a:srgbClr val="735C00"/>
        </a:accent2>
        <a:accent3>
          <a:srgbClr val="FFE2AA"/>
        </a:accent3>
        <a:accent4>
          <a:srgbClr val="000000"/>
        </a:accent4>
        <a:accent5>
          <a:srgbClr val="AFB7CA"/>
        </a:accent5>
        <a:accent6>
          <a:srgbClr val="685300"/>
        </a:accent6>
        <a:hlink>
          <a:srgbClr val="913A5C"/>
        </a:hlink>
        <a:folHlink>
          <a:srgbClr val="57427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CC00"/>
        </a:lt1>
        <a:dk2>
          <a:srgbClr val="000000"/>
        </a:dk2>
        <a:lt2>
          <a:srgbClr val="CCCCCC"/>
        </a:lt2>
        <a:accent1>
          <a:srgbClr val="198019"/>
        </a:accent1>
        <a:accent2>
          <a:srgbClr val="994545"/>
        </a:accent2>
        <a:accent3>
          <a:srgbClr val="FFE2AA"/>
        </a:accent3>
        <a:accent4>
          <a:srgbClr val="000000"/>
        </a:accent4>
        <a:accent5>
          <a:srgbClr val="ABC0AB"/>
        </a:accent5>
        <a:accent6>
          <a:srgbClr val="8A3E3E"/>
        </a:accent6>
        <a:hlink>
          <a:srgbClr val="574E85"/>
        </a:hlink>
        <a:folHlink>
          <a:srgbClr val="6652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A18100"/>
        </a:accent1>
        <a:accent2>
          <a:srgbClr val="916D00"/>
        </a:accent2>
        <a:accent3>
          <a:srgbClr val="FFFFFF"/>
        </a:accent3>
        <a:accent4>
          <a:srgbClr val="000000"/>
        </a:accent4>
        <a:accent5>
          <a:srgbClr val="CDC1AA"/>
        </a:accent5>
        <a:accent6>
          <a:srgbClr val="836200"/>
        </a:accent6>
        <a:hlink>
          <a:srgbClr val="735C00"/>
        </a:hlink>
        <a:folHlink>
          <a:srgbClr val="6652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A66708"/>
        </a:accent1>
        <a:accent2>
          <a:srgbClr val="6E6E00"/>
        </a:accent2>
        <a:accent3>
          <a:srgbClr val="FFFFFF"/>
        </a:accent3>
        <a:accent4>
          <a:srgbClr val="000000"/>
        </a:accent4>
        <a:accent5>
          <a:srgbClr val="D0B8AA"/>
        </a:accent5>
        <a:accent6>
          <a:srgbClr val="636300"/>
        </a:accent6>
        <a:hlink>
          <a:srgbClr val="6E5800"/>
        </a:hlink>
        <a:folHlink>
          <a:srgbClr val="2B591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8F8F8"/>
        </a:lt1>
        <a:dk2>
          <a:srgbClr val="000000"/>
        </a:dk2>
        <a:lt2>
          <a:srgbClr val="CCCCCC"/>
        </a:lt2>
        <a:accent1>
          <a:srgbClr val="3D6399"/>
        </a:accent1>
        <a:accent2>
          <a:srgbClr val="735C00"/>
        </a:accent2>
        <a:accent3>
          <a:srgbClr val="FBFBFB"/>
        </a:accent3>
        <a:accent4>
          <a:srgbClr val="000000"/>
        </a:accent4>
        <a:accent5>
          <a:srgbClr val="AFB7CA"/>
        </a:accent5>
        <a:accent6>
          <a:srgbClr val="685300"/>
        </a:accent6>
        <a:hlink>
          <a:srgbClr val="913A5C"/>
        </a:hlink>
        <a:folHlink>
          <a:srgbClr val="57427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198019"/>
        </a:accent1>
        <a:accent2>
          <a:srgbClr val="994545"/>
        </a:accent2>
        <a:accent3>
          <a:srgbClr val="FFFFFF"/>
        </a:accent3>
        <a:accent4>
          <a:srgbClr val="000000"/>
        </a:accent4>
        <a:accent5>
          <a:srgbClr val="ABC0AB"/>
        </a:accent5>
        <a:accent6>
          <a:srgbClr val="8A3E3E"/>
        </a:accent6>
        <a:hlink>
          <a:srgbClr val="574E85"/>
        </a:hlink>
        <a:folHlink>
          <a:srgbClr val="6652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2">
      <a:dk1>
        <a:srgbClr val="000000"/>
      </a:dk1>
      <a:lt1>
        <a:srgbClr val="FFCC00"/>
      </a:lt1>
      <a:dk2>
        <a:srgbClr val="000000"/>
      </a:dk2>
      <a:lt2>
        <a:srgbClr val="CCCCCC"/>
      </a:lt2>
      <a:accent1>
        <a:srgbClr val="A66708"/>
      </a:accent1>
      <a:accent2>
        <a:srgbClr val="6E6E00"/>
      </a:accent2>
      <a:accent3>
        <a:srgbClr val="FFE2AA"/>
      </a:accent3>
      <a:accent4>
        <a:srgbClr val="000000"/>
      </a:accent4>
      <a:accent5>
        <a:srgbClr val="D0B8AA"/>
      </a:accent5>
      <a:accent6>
        <a:srgbClr val="636300"/>
      </a:accent6>
      <a:hlink>
        <a:srgbClr val="6E5800"/>
      </a:hlink>
      <a:folHlink>
        <a:srgbClr val="2B5912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CC00"/>
        </a:lt1>
        <a:dk2>
          <a:srgbClr val="000000"/>
        </a:dk2>
        <a:lt2>
          <a:srgbClr val="CCCCCC"/>
        </a:lt2>
        <a:accent1>
          <a:srgbClr val="A18100"/>
        </a:accent1>
        <a:accent2>
          <a:srgbClr val="916D00"/>
        </a:accent2>
        <a:accent3>
          <a:srgbClr val="FFE2AA"/>
        </a:accent3>
        <a:accent4>
          <a:srgbClr val="000000"/>
        </a:accent4>
        <a:accent5>
          <a:srgbClr val="CDC1AA"/>
        </a:accent5>
        <a:accent6>
          <a:srgbClr val="836200"/>
        </a:accent6>
        <a:hlink>
          <a:srgbClr val="735C00"/>
        </a:hlink>
        <a:folHlink>
          <a:srgbClr val="6652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CC00"/>
        </a:lt1>
        <a:dk2>
          <a:srgbClr val="000000"/>
        </a:dk2>
        <a:lt2>
          <a:srgbClr val="CCCCCC"/>
        </a:lt2>
        <a:accent1>
          <a:srgbClr val="A66708"/>
        </a:accent1>
        <a:accent2>
          <a:srgbClr val="6E6E00"/>
        </a:accent2>
        <a:accent3>
          <a:srgbClr val="FFE2AA"/>
        </a:accent3>
        <a:accent4>
          <a:srgbClr val="000000"/>
        </a:accent4>
        <a:accent5>
          <a:srgbClr val="D0B8AA"/>
        </a:accent5>
        <a:accent6>
          <a:srgbClr val="636300"/>
        </a:accent6>
        <a:hlink>
          <a:srgbClr val="6E5800"/>
        </a:hlink>
        <a:folHlink>
          <a:srgbClr val="2B591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CC00"/>
        </a:lt1>
        <a:dk2>
          <a:srgbClr val="000000"/>
        </a:dk2>
        <a:lt2>
          <a:srgbClr val="CCCCCC"/>
        </a:lt2>
        <a:accent1>
          <a:srgbClr val="3D6399"/>
        </a:accent1>
        <a:accent2>
          <a:srgbClr val="735C00"/>
        </a:accent2>
        <a:accent3>
          <a:srgbClr val="FFE2AA"/>
        </a:accent3>
        <a:accent4>
          <a:srgbClr val="000000"/>
        </a:accent4>
        <a:accent5>
          <a:srgbClr val="AFB7CA"/>
        </a:accent5>
        <a:accent6>
          <a:srgbClr val="685300"/>
        </a:accent6>
        <a:hlink>
          <a:srgbClr val="913A5C"/>
        </a:hlink>
        <a:folHlink>
          <a:srgbClr val="57427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CC00"/>
        </a:lt1>
        <a:dk2>
          <a:srgbClr val="000000"/>
        </a:dk2>
        <a:lt2>
          <a:srgbClr val="CCCCCC"/>
        </a:lt2>
        <a:accent1>
          <a:srgbClr val="198019"/>
        </a:accent1>
        <a:accent2>
          <a:srgbClr val="994545"/>
        </a:accent2>
        <a:accent3>
          <a:srgbClr val="FFE2AA"/>
        </a:accent3>
        <a:accent4>
          <a:srgbClr val="000000"/>
        </a:accent4>
        <a:accent5>
          <a:srgbClr val="ABC0AB"/>
        </a:accent5>
        <a:accent6>
          <a:srgbClr val="8A3E3E"/>
        </a:accent6>
        <a:hlink>
          <a:srgbClr val="574E85"/>
        </a:hlink>
        <a:folHlink>
          <a:srgbClr val="6652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A18100"/>
        </a:accent1>
        <a:accent2>
          <a:srgbClr val="916D00"/>
        </a:accent2>
        <a:accent3>
          <a:srgbClr val="FFFFFF"/>
        </a:accent3>
        <a:accent4>
          <a:srgbClr val="000000"/>
        </a:accent4>
        <a:accent5>
          <a:srgbClr val="CDC1AA"/>
        </a:accent5>
        <a:accent6>
          <a:srgbClr val="836200"/>
        </a:accent6>
        <a:hlink>
          <a:srgbClr val="735C00"/>
        </a:hlink>
        <a:folHlink>
          <a:srgbClr val="6652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A66708"/>
        </a:accent1>
        <a:accent2>
          <a:srgbClr val="6E6E00"/>
        </a:accent2>
        <a:accent3>
          <a:srgbClr val="FFFFFF"/>
        </a:accent3>
        <a:accent4>
          <a:srgbClr val="000000"/>
        </a:accent4>
        <a:accent5>
          <a:srgbClr val="D0B8AA"/>
        </a:accent5>
        <a:accent6>
          <a:srgbClr val="636300"/>
        </a:accent6>
        <a:hlink>
          <a:srgbClr val="6E5800"/>
        </a:hlink>
        <a:folHlink>
          <a:srgbClr val="2B591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8F8F8"/>
        </a:lt1>
        <a:dk2>
          <a:srgbClr val="000000"/>
        </a:dk2>
        <a:lt2>
          <a:srgbClr val="CCCCCC"/>
        </a:lt2>
        <a:accent1>
          <a:srgbClr val="3D6399"/>
        </a:accent1>
        <a:accent2>
          <a:srgbClr val="735C00"/>
        </a:accent2>
        <a:accent3>
          <a:srgbClr val="FBFBFB"/>
        </a:accent3>
        <a:accent4>
          <a:srgbClr val="000000"/>
        </a:accent4>
        <a:accent5>
          <a:srgbClr val="AFB7CA"/>
        </a:accent5>
        <a:accent6>
          <a:srgbClr val="685300"/>
        </a:accent6>
        <a:hlink>
          <a:srgbClr val="913A5C"/>
        </a:hlink>
        <a:folHlink>
          <a:srgbClr val="57427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198019"/>
        </a:accent1>
        <a:accent2>
          <a:srgbClr val="994545"/>
        </a:accent2>
        <a:accent3>
          <a:srgbClr val="FFFFFF"/>
        </a:accent3>
        <a:accent4>
          <a:srgbClr val="000000"/>
        </a:accent4>
        <a:accent5>
          <a:srgbClr val="ABC0AB"/>
        </a:accent5>
        <a:accent6>
          <a:srgbClr val="8A3E3E"/>
        </a:accent6>
        <a:hlink>
          <a:srgbClr val="574E85"/>
        </a:hlink>
        <a:folHlink>
          <a:srgbClr val="6652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ind_1275_slide</Template>
  <TotalTime>1134</TotalTime>
  <Words>1282</Words>
  <Application>Microsoft Office PowerPoint</Application>
  <PresentationFormat>On-screen Show (4:3)</PresentationFormat>
  <Paragraphs>269</Paragraphs>
  <Slides>47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47</vt:i4>
      </vt:variant>
    </vt:vector>
  </HeadingPairs>
  <TitlesOfParts>
    <vt:vector size="49" baseType="lpstr">
      <vt:lpstr>ind_1275_slide</vt:lpstr>
      <vt:lpstr>1_Default Design</vt:lpstr>
      <vt:lpstr>Educating for Careers, 2013 Developing a Public Safety Pathway </vt:lpstr>
      <vt:lpstr>Mike McColm</vt:lpstr>
      <vt:lpstr>Welcome! </vt:lpstr>
      <vt:lpstr>Crunching the numbers</vt:lpstr>
      <vt:lpstr>Demographics of Clovis Unified and CEHS</vt:lpstr>
      <vt:lpstr>First year class make-up: 0% female students 4% Asian students 0% Black or African American</vt:lpstr>
      <vt:lpstr>Knowing your audience… and who might be missing…</vt:lpstr>
      <vt:lpstr>Knowing my audience… </vt:lpstr>
      <vt:lpstr>Looking at one piece of the Public Safety Pathway, Firefighting - Starting a new class from the ground up…</vt:lpstr>
      <vt:lpstr>Some of the hurdles involved:</vt:lpstr>
      <vt:lpstr>The Path to Pathway Success… Turning the hurdles into ASSETS! </vt:lpstr>
      <vt:lpstr>Keys to a Strong Advisory Committee </vt:lpstr>
      <vt:lpstr>Educational Partners</vt:lpstr>
      <vt:lpstr>Professional Partners</vt:lpstr>
      <vt:lpstr>Continuing Education Partnerships</vt:lpstr>
      <vt:lpstr>Creating a needs analysis and gaining support</vt:lpstr>
      <vt:lpstr>Clovis Fire is the first to make a donation!</vt:lpstr>
      <vt:lpstr>Shaver Lake Volunteer Fire Department</vt:lpstr>
      <vt:lpstr>Fowler Fire</vt:lpstr>
      <vt:lpstr>Fresno Fire makes us a deal…</vt:lpstr>
      <vt:lpstr>Cal Fire – Fresno County</vt:lpstr>
      <vt:lpstr>Clovis Fire responds!</vt:lpstr>
      <vt:lpstr>Fowler Fire </vt:lpstr>
      <vt:lpstr>Not Pictured</vt:lpstr>
      <vt:lpstr>Madera Fire Academy </vt:lpstr>
      <vt:lpstr>Check your phone, email, text, Twitter, Facebook…</vt:lpstr>
      <vt:lpstr>Planning and Mapping a Pathway </vt:lpstr>
      <vt:lpstr>Pathway Components </vt:lpstr>
      <vt:lpstr>Our Example of a Course Map</vt:lpstr>
      <vt:lpstr>Pathway Course Mapping Variables</vt:lpstr>
      <vt:lpstr>How to connect and reach students???</vt:lpstr>
      <vt:lpstr>Using “Peer Pressure” to your advantage!</vt:lpstr>
      <vt:lpstr>Social Media  </vt:lpstr>
      <vt:lpstr>Utilizing Nontraditional/Minority Professional Partners</vt:lpstr>
      <vt:lpstr>Transitioning from “Survival Mode” to “Anticipation Mode” when building a pathway or new class</vt:lpstr>
      <vt:lpstr>Utilizing what already exists! </vt:lpstr>
      <vt:lpstr>Finding ways to excite and engage students!</vt:lpstr>
      <vt:lpstr>Course Validation</vt:lpstr>
      <vt:lpstr>Educational Partnerships: College Credit</vt:lpstr>
      <vt:lpstr>Certifications Available to the students:</vt:lpstr>
      <vt:lpstr>Course Description / Outline / Competencies</vt:lpstr>
      <vt:lpstr>Effectively Reaching Special Populations Students</vt:lpstr>
      <vt:lpstr>Employability Skills </vt:lpstr>
      <vt:lpstr>Common Core State Standards in 2014</vt:lpstr>
      <vt:lpstr>How Common Core can benefit CTE courses, and how CTE can benefit Common Core </vt:lpstr>
      <vt:lpstr>Why is CTE important??</vt:lpstr>
      <vt:lpstr>A little fire humor…</vt:lpstr>
    </vt:vector>
  </TitlesOfParts>
  <Company>Clovis Unified School District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Completion Matter: Change is Constant Nontraditional Students in Firefighting Technology </dc:title>
  <dc:creator>MichaelMcColm</dc:creator>
  <cp:lastModifiedBy>MichaelMcColm</cp:lastModifiedBy>
  <cp:revision>121</cp:revision>
  <dcterms:created xsi:type="dcterms:W3CDTF">2012-12-02T17:16:57Z</dcterms:created>
  <dcterms:modified xsi:type="dcterms:W3CDTF">2013-03-09T03:44:12Z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120844321</vt:i4>
  </property>
  <property fmtid="{D5CDD505-2E9C-101B-9397-08002B2CF9AE}" pid="3" name="_NewReviewCycle">
    <vt:lpwstr/>
  </property>
  <property fmtid="{D5CDD505-2E9C-101B-9397-08002B2CF9AE}" pid="4" name="_EmailSubject">
    <vt:lpwstr>presentation</vt:lpwstr>
  </property>
  <property fmtid="{D5CDD505-2E9C-101B-9397-08002B2CF9AE}" pid="5" name="_AuthorEmail">
    <vt:lpwstr>MichaelMcColm@clovisusd.k12.ca.us</vt:lpwstr>
  </property>
  <property fmtid="{D5CDD505-2E9C-101B-9397-08002B2CF9AE}" pid="6" name="_AuthorEmailDisplayName">
    <vt:lpwstr>Michael McColm</vt:lpwstr>
  </property>
  <property fmtid="{D5CDD505-2E9C-101B-9397-08002B2CF9AE}" pid="7" name="_PreviousAdHocReviewCycleID">
    <vt:i4>557163581</vt:i4>
  </property>
</Properties>
</file>