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4" r:id="rId3"/>
    <p:sldId id="257" r:id="rId4"/>
    <p:sldId id="258" r:id="rId5"/>
    <p:sldId id="259" r:id="rId6"/>
    <p:sldId id="275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76" r:id="rId15"/>
    <p:sldId id="270" r:id="rId16"/>
    <p:sldId id="281" r:id="rId17"/>
    <p:sldId id="272" r:id="rId18"/>
    <p:sldId id="277" r:id="rId19"/>
    <p:sldId id="278" r:id="rId20"/>
    <p:sldId id="282" r:id="rId21"/>
    <p:sldId id="279" r:id="rId22"/>
    <p:sldId id="273" r:id="rId23"/>
    <p:sldId id="274" r:id="rId24"/>
    <p:sldId id="290" r:id="rId25"/>
    <p:sldId id="293" r:id="rId26"/>
    <p:sldId id="294" r:id="rId27"/>
    <p:sldId id="283" r:id="rId28"/>
    <p:sldId id="291" r:id="rId29"/>
    <p:sldId id="292" r:id="rId30"/>
    <p:sldId id="295" r:id="rId31"/>
    <p:sldId id="296" r:id="rId32"/>
    <p:sldId id="287" r:id="rId33"/>
  </p:sldIdLst>
  <p:sldSz cx="9144000" cy="6858000" type="screen4x3"/>
  <p:notesSz cx="69850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9" autoAdjust="0"/>
    <p:restoredTop sz="94660"/>
  </p:normalViewPr>
  <p:slideViewPr>
    <p:cSldViewPr>
      <p:cViewPr>
        <p:scale>
          <a:sx n="90" d="100"/>
          <a:sy n="90" d="100"/>
        </p:scale>
        <p:origin x="-78" y="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notesViewPr>
    <p:cSldViewPr>
      <p:cViewPr varScale="1">
        <p:scale>
          <a:sx n="54" d="100"/>
          <a:sy n="54" d="100"/>
        </p:scale>
        <p:origin x="-1860" y="-96"/>
      </p:cViewPr>
      <p:guideLst>
        <p:guide orient="horz" pos="2920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3550"/>
          </a:xfrm>
          <a:prstGeom prst="rect">
            <a:avLst/>
          </a:prstGeom>
        </p:spPr>
        <p:txBody>
          <a:bodyPr vert="horz" lIns="92872" tIns="46435" rIns="92872" bIns="46435" rtlCol="0"/>
          <a:lstStyle>
            <a:lvl1pPr algn="l">
              <a:defRPr sz="1200"/>
            </a:lvl1pPr>
          </a:lstStyle>
          <a:p>
            <a:r>
              <a:rPr lang="en-US" smtClean="0"/>
              <a:t>Educating For Careers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41"/>
            <a:ext cx="3026833" cy="463550"/>
          </a:xfrm>
          <a:prstGeom prst="rect">
            <a:avLst/>
          </a:prstGeom>
        </p:spPr>
        <p:txBody>
          <a:bodyPr vert="horz" lIns="92872" tIns="46435" rIns="92872" bIns="464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05841"/>
            <a:ext cx="3026833" cy="463550"/>
          </a:xfrm>
          <a:prstGeom prst="rect">
            <a:avLst/>
          </a:prstGeom>
        </p:spPr>
        <p:txBody>
          <a:bodyPr vert="horz" lIns="92872" tIns="46435" rIns="92872" bIns="46435" rtlCol="0" anchor="b"/>
          <a:lstStyle>
            <a:lvl1pPr algn="r">
              <a:defRPr sz="1200"/>
            </a:lvl1pPr>
          </a:lstStyle>
          <a:p>
            <a:fld id="{D9F508E4-9EC7-4E81-9A59-AFF58F360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r>
              <a:rPr lang="en-US" dirty="0" smtClean="0"/>
              <a:t>http://erikamerikaner.com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1648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3550"/>
          </a:xfrm>
          <a:prstGeom prst="rect">
            <a:avLst/>
          </a:prstGeom>
        </p:spPr>
        <p:txBody>
          <a:bodyPr vert="horz" lIns="92872" tIns="46435" rIns="92872" bIns="46435" rtlCol="0"/>
          <a:lstStyle>
            <a:lvl1pPr algn="l">
              <a:defRPr sz="1200"/>
            </a:lvl1pPr>
          </a:lstStyle>
          <a:p>
            <a:r>
              <a:rPr lang="en-US" smtClean="0"/>
              <a:t>Educating For Careers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3550"/>
          </a:xfrm>
          <a:prstGeom prst="rect">
            <a:avLst/>
          </a:prstGeom>
        </p:spPr>
        <p:txBody>
          <a:bodyPr vert="horz" lIns="92872" tIns="46435" rIns="92872" bIns="46435" rtlCol="0"/>
          <a:lstStyle>
            <a:lvl1pPr algn="r">
              <a:defRPr sz="1200"/>
            </a:lvl1pPr>
          </a:lstStyle>
          <a:p>
            <a:fld id="{7DB5227C-6412-47E7-B30C-1BD10663F836}" type="datetimeFigureOut">
              <a:rPr lang="en-US" smtClean="0"/>
              <a:pPr/>
              <a:t>2/27/2013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72" tIns="46435" rIns="92872" bIns="4643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</p:spPr>
        <p:txBody>
          <a:bodyPr vert="horz" lIns="92872" tIns="46435" rIns="92872" bIns="4643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26833" cy="463550"/>
          </a:xfrm>
          <a:prstGeom prst="rect">
            <a:avLst/>
          </a:prstGeom>
        </p:spPr>
        <p:txBody>
          <a:bodyPr vert="horz" lIns="92872" tIns="46435" rIns="92872" bIns="464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05841"/>
            <a:ext cx="3026833" cy="463550"/>
          </a:xfrm>
          <a:prstGeom prst="rect">
            <a:avLst/>
          </a:prstGeom>
        </p:spPr>
        <p:txBody>
          <a:bodyPr vert="horz" lIns="92872" tIns="46435" rIns="92872" bIns="46435" rtlCol="0" anchor="b"/>
          <a:lstStyle>
            <a:lvl1pPr algn="r">
              <a:defRPr sz="1200"/>
            </a:lvl1pPr>
          </a:lstStyle>
          <a:p>
            <a:fld id="{512738E1-7D1B-4C70-89ED-9E3003FEC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5233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videos at beginning.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Educating For Careers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2738E1-7D1B-4C70-89ED-9E3003FECF5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90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can read the posts,</a:t>
            </a:r>
            <a:r>
              <a:rPr lang="en-US" baseline="0" dirty="0" smtClean="0"/>
              <a:t> but cannot add to the conversation without registering.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38E1-7D1B-4C70-89ED-9E3003FECF5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Educating For Careers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tutorial has sound. The students use headphones</a:t>
            </a:r>
            <a:r>
              <a:rPr lang="en-US" baseline="0" dirty="0" smtClean="0"/>
              <a:t> to listen.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38E1-7D1B-4C70-89ED-9E3003FECF5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Educating For Careers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 Live to Alice.org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38E1-7D1B-4C70-89ED-9E3003FECF5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Educating For Careers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 Live to Alice.org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38E1-7D1B-4C70-89ED-9E3003FECF5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Educating For Careers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4F26-E29E-4B90-9D3F-E1B68EA333A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-47625"/>
            <a:ext cx="2114550" cy="7334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-24809"/>
            <a:ext cx="2114550" cy="73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4F26-E29E-4B90-9D3F-E1B68EA333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F64F26-E29E-4B90-9D3F-E1B68EA333A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merikaner@oakparkusd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erikamerikaner.com/" TargetMode="External"/><Relationship Id="rId4" Type="http://schemas.openxmlformats.org/officeDocument/2006/relationships/hyperlink" Target="mailto:computerteach@roadrunner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dickbaldwin.com/tocalice.ht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cc.gatech.edu/TeaParty/57" TargetMode="External"/><Relationship Id="rId2" Type="http://schemas.openxmlformats.org/officeDocument/2006/relationships/hyperlink" Target="http://home.cc.gatech.edu/TeaParty/65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ta.acm.org/" TargetMode="External"/><Relationship Id="rId3" Type="http://schemas.openxmlformats.org/officeDocument/2006/relationships/hyperlink" Target="http://www.alice.org/" TargetMode="External"/><Relationship Id="rId7" Type="http://schemas.openxmlformats.org/officeDocument/2006/relationships/hyperlink" Target="http://home.cc.gatech.edu/TeaParty/6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ckbaldwin.com/tocalice.htm" TargetMode="External"/><Relationship Id="rId5" Type="http://schemas.openxmlformats.org/officeDocument/2006/relationships/hyperlink" Target="http://www.course.com/catalog/instres_main.cfm?isbn=9781418859343&amp;sneakpreview=0" TargetMode="External"/><Relationship Id="rId4" Type="http://schemas.openxmlformats.org/officeDocument/2006/relationships/hyperlink" Target="http://www.cengage.com/cengage/instructor.do?disciplinenumber=211&amp;product_isbn=9781418859343&amp;filter=Book&amp;type=keyword_isbn&amp;keyword_all=9781418859343&amp;pageno=1&amp;topicName=Search%20Results&amp;dispnum=" TargetMode="External"/><Relationship Id="rId9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academy.oracle.com/oa-web-introcs-technology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eamspark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ice.org/index.php?page=newsletter/newsletter" TargetMode="External"/><Relationship Id="rId7" Type="http://schemas.openxmlformats.org/officeDocument/2006/relationships/hyperlink" Target="http://www.itpossibilities.org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://ncwit.org/" TargetMode="Externa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://www.cs.duke.edu/csed/alice/aliceInSchool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://www.cs.cmu.edu/cs4hs/summer13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://santaclara.k12oms.org/eventdetail.php?id=68441&amp;gid=1045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839200" cy="2667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</a:t>
            </a:r>
            <a:br>
              <a:rPr lang="en-US" dirty="0" smtClean="0"/>
            </a:br>
            <a:r>
              <a:rPr lang="en-US" dirty="0" smtClean="0"/>
              <a:t>Introduction to Computer Science using Alice</a:t>
            </a:r>
            <a:br>
              <a:rPr lang="en-US" dirty="0" smtClean="0"/>
            </a:br>
            <a:r>
              <a:rPr lang="en-US" dirty="0" smtClean="0"/>
              <a:t>  Please take a handout!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71506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Erik Amerikaner</a:t>
            </a:r>
          </a:p>
          <a:p>
            <a:pPr algn="ctr"/>
            <a:r>
              <a:rPr lang="en-US" dirty="0" smtClean="0"/>
              <a:t>Oak Park High School</a:t>
            </a:r>
          </a:p>
          <a:p>
            <a:pPr algn="ctr"/>
            <a:r>
              <a:rPr lang="en-US" dirty="0" smtClean="0"/>
              <a:t>Oak Park, California</a:t>
            </a:r>
          </a:p>
          <a:p>
            <a:pPr algn="ctr"/>
            <a:r>
              <a:rPr lang="en-US" dirty="0" smtClean="0">
                <a:hlinkClick r:id="rId3"/>
              </a:rPr>
              <a:t>emerikaner@oakparkusd.org</a:t>
            </a:r>
            <a:endParaRPr lang="en-US" dirty="0" smtClean="0"/>
          </a:p>
          <a:p>
            <a:pPr algn="ctr"/>
            <a:r>
              <a:rPr lang="en-US" dirty="0" smtClean="0">
                <a:hlinkClick r:id="rId4"/>
              </a:rPr>
              <a:t>computerteach@roadrunner.com</a:t>
            </a:r>
            <a:endParaRPr lang="en-US" dirty="0" smtClean="0"/>
          </a:p>
          <a:p>
            <a:pPr algn="ctr"/>
            <a:r>
              <a:rPr lang="en-US" dirty="0" smtClean="0">
                <a:hlinkClick r:id="rId5"/>
              </a:rPr>
              <a:t>http://erikamerikaner.com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Alice in the Welcome Screen</a:t>
            </a:r>
            <a:endParaRPr lang="en-US" dirty="0"/>
          </a:p>
        </p:txBody>
      </p:sp>
      <p:pic>
        <p:nvPicPr>
          <p:cNvPr id="4" name="Content Placeholder 3" descr="Slide5AliceHo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48768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Alice Student Tutorials</a:t>
            </a:r>
            <a:endParaRPr lang="en-US" dirty="0"/>
          </a:p>
        </p:txBody>
      </p:sp>
      <p:pic>
        <p:nvPicPr>
          <p:cNvPr id="4" name="Content Placeholder 3" descr="Slide5Tutori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48768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Alice Tutorials- continued</a:t>
            </a:r>
            <a:endParaRPr lang="en-US" dirty="0"/>
          </a:p>
        </p:txBody>
      </p:sp>
      <p:pic>
        <p:nvPicPr>
          <p:cNvPr id="4" name="Content Placeholder 3" descr="Slide6Tutoria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72" y="1600200"/>
            <a:ext cx="9144000" cy="488994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Examples of Alice Worlds</a:t>
            </a:r>
            <a:endParaRPr lang="en-US" dirty="0"/>
          </a:p>
        </p:txBody>
      </p:sp>
      <p:pic>
        <p:nvPicPr>
          <p:cNvPr id="4" name="Content Placeholder 3" descr="Slide8ExampleWorl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19200"/>
            <a:ext cx="7315200" cy="537503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Alice 2.0 Shelly Cashman</a:t>
            </a:r>
            <a:endParaRPr lang="en-US" dirty="0"/>
          </a:p>
        </p:txBody>
      </p:sp>
      <p:pic>
        <p:nvPicPr>
          <p:cNvPr id="4" name="Content Placeholder 3" descr="alicetextcov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1" y="1128995"/>
            <a:ext cx="4038600" cy="519560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Alice 2.0 S/C Student Files</a:t>
            </a:r>
            <a:endParaRPr lang="en-US" dirty="0"/>
          </a:p>
        </p:txBody>
      </p:sp>
      <p:pic>
        <p:nvPicPr>
          <p:cNvPr id="4" name="Content Placeholder 3" descr="SCAliceStudentFil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1" y="1752601"/>
            <a:ext cx="7696200" cy="480324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Alice 2.0 Faculty Files</a:t>
            </a:r>
            <a:endParaRPr lang="en-US" dirty="0"/>
          </a:p>
        </p:txBody>
      </p:sp>
      <p:pic>
        <p:nvPicPr>
          <p:cNvPr id="4" name="Content Placeholder 3" descr="AliceTeacherAcces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9144000" cy="508613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3985736"/>
            <a:ext cx="3505200" cy="252376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Instructor’s Manual</a:t>
            </a:r>
          </a:p>
          <a:p>
            <a:r>
              <a:rPr lang="en-US" sz="2800" dirty="0" smtClean="0">
                <a:latin typeface="+mj-lt"/>
              </a:rPr>
              <a:t>Syllabus</a:t>
            </a:r>
          </a:p>
          <a:p>
            <a:r>
              <a:rPr lang="en-US" sz="2800" dirty="0" smtClean="0">
                <a:latin typeface="+mj-lt"/>
              </a:rPr>
              <a:t>PPT Presentations</a:t>
            </a:r>
          </a:p>
          <a:p>
            <a:r>
              <a:rPr lang="en-US" sz="2800" dirty="0" smtClean="0">
                <a:latin typeface="+mj-lt"/>
              </a:rPr>
              <a:t>Solutions</a:t>
            </a:r>
          </a:p>
          <a:p>
            <a:r>
              <a:rPr lang="en-US" sz="2800" dirty="0" smtClean="0">
                <a:latin typeface="+mj-lt"/>
              </a:rPr>
              <a:t>Test Bank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Alice 2.0 PowerPoint Files</a:t>
            </a:r>
            <a:endParaRPr lang="en-US" dirty="0"/>
          </a:p>
        </p:txBody>
      </p:sp>
      <p:pic>
        <p:nvPicPr>
          <p:cNvPr id="4" name="Content Placeholder 3" descr="AliceTeacherAccessPPT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1600200"/>
            <a:ext cx="8991600" cy="478644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95400"/>
            <a:ext cx="6477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Alice 2.2 ExamView on my website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3405485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Click here to open exam</a:t>
            </a:r>
            <a:endParaRPr lang="en-US" b="1" dirty="0">
              <a:latin typeface="+mj-lt"/>
            </a:endParaRPr>
          </a:p>
        </p:txBody>
      </p:sp>
      <p:sp>
        <p:nvSpPr>
          <p:cNvPr id="9" name="Down Arrow 8"/>
          <p:cNvSpPr/>
          <p:nvPr/>
        </p:nvSpPr>
        <p:spPr>
          <a:xfrm rot="17990833">
            <a:off x="3166134" y="4322433"/>
            <a:ext cx="533400" cy="1108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Alice 2.2 ExamView Test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TestOne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905000"/>
            <a:ext cx="8229600" cy="434737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Alice 2.2 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Let’s watch some videos</a:t>
            </a:r>
          </a:p>
          <a:p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complete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09" y="3048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Alice 2.2 ExamView Test</a:t>
            </a:r>
            <a:endParaRPr lang="en-US" dirty="0"/>
          </a:p>
        </p:txBody>
      </p:sp>
      <p:pic>
        <p:nvPicPr>
          <p:cNvPr id="4" name="Content Placeholder 3" descr="Slide12GradeandSubm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81200"/>
            <a:ext cx="8153400" cy="3733800"/>
          </a:xfrm>
        </p:spPr>
      </p:pic>
      <p:sp>
        <p:nvSpPr>
          <p:cNvPr id="5" name="TextBox 4"/>
          <p:cNvSpPr txBox="1"/>
          <p:nvPr/>
        </p:nvSpPr>
        <p:spPr>
          <a:xfrm>
            <a:off x="381000" y="4800600"/>
            <a:ext cx="1676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Click to submit</a:t>
            </a:r>
            <a:endParaRPr lang="en-US" dirty="0">
              <a:latin typeface="+mj-lt"/>
            </a:endParaRPr>
          </a:p>
        </p:txBody>
      </p:sp>
      <p:cxnSp>
        <p:nvCxnSpPr>
          <p:cNvPr id="8" name="Shape 7"/>
          <p:cNvCxnSpPr>
            <a:stCxn id="5" idx="3"/>
          </p:cNvCxnSpPr>
          <p:nvPr/>
        </p:nvCxnSpPr>
        <p:spPr>
          <a:xfrm>
            <a:off x="2057400" y="4985266"/>
            <a:ext cx="76200" cy="424934"/>
          </a:xfrm>
          <a:prstGeom prst="curvedConnector2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04088"/>
            <a:ext cx="2971800" cy="2801112"/>
          </a:xfrm>
        </p:spPr>
        <p:txBody>
          <a:bodyPr>
            <a:normAutofit/>
          </a:bodyPr>
          <a:lstStyle/>
          <a:p>
            <a:r>
              <a:rPr lang="en-US" dirty="0" smtClean="0"/>
              <a:t>Alice 2.2 ExamView Result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pic>
        <p:nvPicPr>
          <p:cNvPr id="6" name="Picture 5" descr="ExamviewRes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625" y="457200"/>
            <a:ext cx="6048375" cy="617986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Dick Baldwin Resources</a:t>
            </a:r>
            <a:br>
              <a:rPr lang="en-US" dirty="0" smtClean="0"/>
            </a:br>
            <a:r>
              <a:rPr lang="en-US" sz="3100" dirty="0" smtClean="0">
                <a:solidFill>
                  <a:schemeClr val="bg2">
                    <a:lumMod val="50000"/>
                  </a:schemeClr>
                </a:solidFill>
                <a:hlinkClick r:id="rId2"/>
              </a:rPr>
              <a:t>http://www.dickbaldwin.com/tocalice.htm</a:t>
            </a:r>
            <a:endParaRPr lang="en-US" sz="31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dickBaldwinresourc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8852" y="1935163"/>
            <a:ext cx="8135547" cy="487280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Barb’s Ericson’s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 have been doing webinars on Alice and have materials that go along with the webinars at </a:t>
            </a:r>
            <a:r>
              <a:rPr lang="en-US" u="sng" dirty="0" smtClean="0">
                <a:hlinkClick r:id="rId2"/>
              </a:rPr>
              <a:t>http://home.cc.gatech.edu/TeaParty/65</a:t>
            </a:r>
            <a:r>
              <a:rPr lang="en-US" dirty="0" smtClean="0"/>
              <a:t>.  You will be asked for a user-id and a password or a key.  Just enter a key of brillig.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I also have short videos at </a:t>
            </a:r>
            <a:r>
              <a:rPr lang="en-US" u="sng" dirty="0" smtClean="0">
                <a:hlinkClick r:id="rId3"/>
              </a:rPr>
              <a:t>http://home.cc.gatech.edu/TeaParty/57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You are welcome to use my materials.  Just keep my name on them.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Thank You,</a:t>
            </a:r>
          </a:p>
          <a:p>
            <a:r>
              <a:rPr lang="en-US" dirty="0" smtClean="0"/>
              <a:t>Barb Ericson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Resources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dirty="0" smtClean="0">
                <a:hlinkClick r:id="rId3"/>
              </a:rPr>
              <a:t>Alice.org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Shelly-Cashman Introduction to Alice 2.0</a:t>
            </a:r>
            <a:endParaRPr lang="en-US" dirty="0" smtClean="0"/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5"/>
              </a:rPr>
              <a:t>Shelly-Cashman  Faculty Link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hlinkClick r:id="rId6"/>
              </a:rPr>
              <a:t>Dick Baldwin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Barb Ericson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Computer Science Teachers Association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STALo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800" y="4724400"/>
            <a:ext cx="7600950" cy="13239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CTEonline.org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229600" cy="119628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514599"/>
            <a:ext cx="8165575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Oracle Academy-FREE Training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1731"/>
            <a:ext cx="8382000" cy="4931460"/>
          </a:xfrm>
        </p:spPr>
      </p:pic>
    </p:spTree>
    <p:extLst>
      <p:ext uri="{BB962C8B-B14F-4D97-AF65-F5344CB8AC3E}">
        <p14:creationId xmlns:p14="http://schemas.microsoft.com/office/powerpoint/2010/main" val="370494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hlinkClick r:id="rId3"/>
              </a:rPr>
              <a:t>Microsoft </a:t>
            </a:r>
            <a:r>
              <a:rPr lang="en-US" dirty="0" err="1" smtClean="0">
                <a:hlinkClick r:id="rId3"/>
              </a:rPr>
              <a:t>DreamSpark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43000"/>
            <a:ext cx="6266857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Resources cont’d</a:t>
            </a:r>
            <a:endParaRPr lang="en-US" dirty="0"/>
          </a:p>
        </p:txBody>
      </p:sp>
      <p:pic>
        <p:nvPicPr>
          <p:cNvPr id="5" name="Content Placeholder 4" descr="AliceNewsletterHead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8287" y="1475274"/>
            <a:ext cx="4695825" cy="175051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1981200"/>
            <a:ext cx="2133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Link to Newsletter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 descr="NCW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302" y="3396557"/>
            <a:ext cx="6248400" cy="1284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86600" y="4038600"/>
            <a:ext cx="1447800" cy="381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  <a:hlinkClick r:id="rId5"/>
              </a:rPr>
              <a:t>ncwit.org</a:t>
            </a:r>
            <a:endParaRPr lang="en-US" b="1" dirty="0">
              <a:latin typeface="+mj-lt"/>
            </a:endParaRPr>
          </a:p>
        </p:txBody>
      </p:sp>
      <p:pic>
        <p:nvPicPr>
          <p:cNvPr id="10" name="Picture 9" descr="spirit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269" y="4774019"/>
            <a:ext cx="7562850" cy="1304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34200" y="5181600"/>
            <a:ext cx="1905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hlinkClick r:id="rId7"/>
              </a:rPr>
              <a:t>itpossibilities.org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Summer Conferences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6038317" cy="4648200"/>
          </a:xfrm>
          <a:prstGeom prst="rect">
            <a:avLst/>
          </a:prstGeom>
        </p:spPr>
      </p:pic>
      <p:sp>
        <p:nvSpPr>
          <p:cNvPr id="5" name="TextBox 4">
            <a:hlinkClick r:id="rId2"/>
          </p:cNvPr>
          <p:cNvSpPr txBox="1"/>
          <p:nvPr/>
        </p:nvSpPr>
        <p:spPr>
          <a:xfrm>
            <a:off x="2819400" y="6096000"/>
            <a:ext cx="29718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site Link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 will show you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763000" cy="4389120"/>
          </a:xfrm>
        </p:spPr>
        <p:txBody>
          <a:bodyPr/>
          <a:lstStyle/>
          <a:p>
            <a:r>
              <a:rPr lang="en-US" dirty="0" smtClean="0"/>
              <a:t>Why use Alice as an Introduction to Computer Science</a:t>
            </a:r>
          </a:p>
          <a:p>
            <a:r>
              <a:rPr lang="en-US" dirty="0" smtClean="0"/>
              <a:t>Background of Alice</a:t>
            </a:r>
          </a:p>
          <a:p>
            <a:r>
              <a:rPr lang="en-US" dirty="0" smtClean="0"/>
              <a:t>How to access and install the Alice  program</a:t>
            </a:r>
          </a:p>
          <a:p>
            <a:r>
              <a:rPr lang="en-US" dirty="0" smtClean="0"/>
              <a:t>How to run the Alice  program</a:t>
            </a:r>
          </a:p>
          <a:p>
            <a:r>
              <a:rPr lang="en-US" dirty="0" smtClean="0"/>
              <a:t>Alice online resources</a:t>
            </a:r>
          </a:p>
          <a:p>
            <a:r>
              <a:rPr lang="en-US" dirty="0" smtClean="0"/>
              <a:t>Tutorials and examples of Alice worlds your students can use immediately.</a:t>
            </a:r>
          </a:p>
          <a:p>
            <a:r>
              <a:rPr lang="en-US" dirty="0" smtClean="0"/>
              <a:t>Alice Learning Materials, Projects, and Assessments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Summer Conferences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3" y="1637414"/>
            <a:ext cx="8631328" cy="2895600"/>
          </a:xfrm>
          <a:prstGeom prst="rect">
            <a:avLst/>
          </a:prstGeom>
        </p:spPr>
      </p:pic>
      <p:sp>
        <p:nvSpPr>
          <p:cNvPr id="8" name="TextBox 7">
            <a:hlinkClick r:id="rId2"/>
          </p:cNvPr>
          <p:cNvSpPr txBox="1"/>
          <p:nvPr/>
        </p:nvSpPr>
        <p:spPr>
          <a:xfrm>
            <a:off x="2819400" y="6096000"/>
            <a:ext cx="29718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site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7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Summer Conferences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TextBox 7">
            <a:hlinkClick r:id="rId2"/>
          </p:cNvPr>
          <p:cNvSpPr txBox="1"/>
          <p:nvPr/>
        </p:nvSpPr>
        <p:spPr>
          <a:xfrm>
            <a:off x="2819400" y="6096000"/>
            <a:ext cx="29718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Web site Link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143000"/>
            <a:ext cx="6310312" cy="49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6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Let’s Tour Alice </a:t>
            </a:r>
            <a:endParaRPr lang="en-US" sz="3600" dirty="0"/>
          </a:p>
        </p:txBody>
      </p:sp>
      <p:pic>
        <p:nvPicPr>
          <p:cNvPr id="4" name="Content Placeholder 3" descr="edu19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990600"/>
            <a:ext cx="7365649" cy="55626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86868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National Board of Teaching Standards in Career and Technical Education- Information Technology</a:t>
            </a:r>
          </a:p>
          <a:p>
            <a:r>
              <a:rPr lang="en-US" dirty="0"/>
              <a:t>Microsoft Certified Professional                 </a:t>
            </a:r>
          </a:p>
          <a:p>
            <a:r>
              <a:rPr lang="en-US" dirty="0"/>
              <a:t>Microsoft </a:t>
            </a:r>
            <a:r>
              <a:rPr lang="en-US" dirty="0" smtClean="0"/>
              <a:t>Master Instructor Office </a:t>
            </a:r>
            <a:r>
              <a:rPr lang="en-US" dirty="0"/>
              <a:t>2007/2010</a:t>
            </a:r>
          </a:p>
          <a:p>
            <a:r>
              <a:rPr lang="en-US" dirty="0" smtClean="0"/>
              <a:t>AP Computer Science and Advanced Office Applications teacher at Oak Park High School, Oak Park, CA.</a:t>
            </a:r>
          </a:p>
          <a:p>
            <a:r>
              <a:rPr lang="en-US" dirty="0" smtClean="0"/>
              <a:t>High School Webmaster and Teacher Trainer</a:t>
            </a:r>
          </a:p>
        </p:txBody>
      </p:sp>
      <p:pic>
        <p:nvPicPr>
          <p:cNvPr id="4" name="Picture 3" descr="nbc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7904" y="2419888"/>
            <a:ext cx="1703696" cy="5976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Erik Amerikaner’s Background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pic>
        <p:nvPicPr>
          <p:cNvPr id="7" name="Picture 6" descr="mc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804160"/>
            <a:ext cx="914400" cy="5486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29" y="3246357"/>
            <a:ext cx="880971" cy="558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Erik Amerikaner’s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9144000" cy="4895074"/>
          </a:xfrm>
        </p:spPr>
        <p:txBody>
          <a:bodyPr/>
          <a:lstStyle/>
          <a:p>
            <a:r>
              <a:rPr lang="en-US" dirty="0" smtClean="0"/>
              <a:t>Co-author/reviewer for </a:t>
            </a:r>
          </a:p>
          <a:p>
            <a:pPr lvl="3"/>
            <a:r>
              <a:rPr lang="en-US" dirty="0" smtClean="0"/>
              <a:t>Glencoe/McGraw-Hill Publishing</a:t>
            </a:r>
          </a:p>
          <a:p>
            <a:pPr lvl="3"/>
            <a:r>
              <a:rPr lang="en-US" dirty="0" smtClean="0"/>
              <a:t>Pearson</a:t>
            </a:r>
            <a:r>
              <a:rPr lang="en-US" dirty="0"/>
              <a:t> </a:t>
            </a:r>
            <a:r>
              <a:rPr lang="en-US" dirty="0" smtClean="0"/>
              <a:t>Higher Education </a:t>
            </a:r>
          </a:p>
          <a:p>
            <a:pPr lvl="3"/>
            <a:r>
              <a:rPr lang="en-US" dirty="0" smtClean="0"/>
              <a:t>John C. Wiley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DTPCover4_`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0804" y="3733800"/>
            <a:ext cx="1870051" cy="2438400"/>
          </a:xfrm>
          <a:prstGeom prst="rect">
            <a:avLst/>
          </a:prstGeom>
        </p:spPr>
      </p:pic>
      <p:pic>
        <p:nvPicPr>
          <p:cNvPr id="6" name="Picture 5" descr="cc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733800"/>
            <a:ext cx="1882274" cy="2438400"/>
          </a:xfrm>
          <a:prstGeom prst="rect">
            <a:avLst/>
          </a:prstGeom>
        </p:spPr>
      </p:pic>
      <p:pic>
        <p:nvPicPr>
          <p:cNvPr id="7" name="Picture 6" descr="webdesign2011co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3756240"/>
            <a:ext cx="1828799" cy="239352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0" y="3810000"/>
            <a:ext cx="2017875" cy="241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371600"/>
          </a:xfrm>
        </p:spPr>
        <p:txBody>
          <a:bodyPr/>
          <a:lstStyle/>
          <a:p>
            <a:pPr algn="ctr"/>
            <a:r>
              <a:rPr lang="en-US" dirty="0" smtClean="0"/>
              <a:t>History of Alice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/>
          <a:lstStyle/>
          <a:p>
            <a:r>
              <a:rPr lang="en-US" dirty="0" smtClean="0"/>
              <a:t>Developed in response to decline of CS majors and especially the decline of women in CS Careers.</a:t>
            </a:r>
          </a:p>
          <a:p>
            <a:r>
              <a:rPr lang="en-US" dirty="0" smtClean="0"/>
              <a:t>Developed at Carnegie Mellon University and the University of Virginia in 1999</a:t>
            </a:r>
          </a:p>
          <a:p>
            <a:r>
              <a:rPr lang="en-US" dirty="0" smtClean="0"/>
              <a:t>Refreshed in 2004 and 2009</a:t>
            </a:r>
          </a:p>
          <a:p>
            <a:r>
              <a:rPr lang="en-US" dirty="0" smtClean="0"/>
              <a:t>Alice 2.2 released in 2009-</a:t>
            </a:r>
          </a:p>
          <a:p>
            <a:pPr lvl="1"/>
            <a:r>
              <a:rPr lang="en-US" dirty="0" smtClean="0"/>
              <a:t>Improved video </a:t>
            </a:r>
          </a:p>
          <a:p>
            <a:r>
              <a:rPr lang="en-US" dirty="0" smtClean="0"/>
              <a:t>Alice 3.2 released fall, 2012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Alice 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3200400"/>
            <a:ext cx="2927105" cy="307493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Alice.org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581" y="5105399"/>
            <a:ext cx="16764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Download Alice 3.x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5105400"/>
            <a:ext cx="16764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Community</a:t>
            </a:r>
          </a:p>
          <a:p>
            <a:r>
              <a:rPr lang="en-US" dirty="0" smtClean="0"/>
              <a:t>Forums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3429000"/>
            <a:ext cx="18288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Teaching Materials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411995"/>
            <a:ext cx="5334000" cy="59126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Alice 2.2 Download Screen</a:t>
            </a:r>
            <a:endParaRPr lang="en-US" dirty="0"/>
          </a:p>
        </p:txBody>
      </p:sp>
      <p:pic>
        <p:nvPicPr>
          <p:cNvPr id="4" name="Content Placeholder 3" descr="Slide3-DownloadSh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905000"/>
            <a:ext cx="6948532" cy="469423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Alice Community Forums</a:t>
            </a:r>
            <a:endParaRPr lang="en-US" dirty="0"/>
          </a:p>
        </p:txBody>
      </p:sp>
      <p:pic>
        <p:nvPicPr>
          <p:cNvPr id="4" name="Content Placeholder 3" descr="Slide4-ForumSho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950468"/>
            <a:ext cx="8229600" cy="435882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en-US" smtClean="0"/>
              <a:t>Educating For Careers             March,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0F64F26-E29E-4B90-9D3F-E1B68EA333AE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7CCA62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905</TotalTime>
  <Words>633</Words>
  <Application>Microsoft Office PowerPoint</Application>
  <PresentationFormat>On-screen Show (4:3)</PresentationFormat>
  <Paragraphs>169</Paragraphs>
  <Slides>32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Flow</vt:lpstr>
      <vt:lpstr>Welcome  Introduction to Computer Science using Alice   Please take a handout!</vt:lpstr>
      <vt:lpstr>Alice 2.2  Videos</vt:lpstr>
      <vt:lpstr>We will show you today</vt:lpstr>
      <vt:lpstr>Erik Amerikaner’s Background</vt:lpstr>
      <vt:lpstr>Erik Amerikaner’s Background</vt:lpstr>
      <vt:lpstr>History of Alice </vt:lpstr>
      <vt:lpstr>Alice.org</vt:lpstr>
      <vt:lpstr>Alice 2.2 Download Screen</vt:lpstr>
      <vt:lpstr>Alice Community Forums</vt:lpstr>
      <vt:lpstr>Alice in the Welcome Screen</vt:lpstr>
      <vt:lpstr>Alice Student Tutorials</vt:lpstr>
      <vt:lpstr>Alice Tutorials- continued</vt:lpstr>
      <vt:lpstr>Examples of Alice Worlds</vt:lpstr>
      <vt:lpstr>Alice 2.0 Shelly Cashman</vt:lpstr>
      <vt:lpstr>Alice 2.0 S/C Student Files</vt:lpstr>
      <vt:lpstr>Alice 2.0 Faculty Files</vt:lpstr>
      <vt:lpstr>Alice 2.0 PowerPoint Files</vt:lpstr>
      <vt:lpstr>Alice 2.2 ExamView on my website</vt:lpstr>
      <vt:lpstr>Alice 2.2 ExamView Test online</vt:lpstr>
      <vt:lpstr>Alice 2.2 ExamView Test</vt:lpstr>
      <vt:lpstr>Alice 2.2 ExamView Result</vt:lpstr>
      <vt:lpstr>Dick Baldwin Resources http://www.dickbaldwin.com/tocalice.htm</vt:lpstr>
      <vt:lpstr>Barb’s Ericson’s Resources</vt:lpstr>
      <vt:lpstr>Resources </vt:lpstr>
      <vt:lpstr>CTEonline.org</vt:lpstr>
      <vt:lpstr>Oracle Academy-FREE Training</vt:lpstr>
      <vt:lpstr>Microsoft DreamSpark</vt:lpstr>
      <vt:lpstr>Resources cont’d</vt:lpstr>
      <vt:lpstr>Summer Conferences 2013</vt:lpstr>
      <vt:lpstr>Summer Conferences 2013</vt:lpstr>
      <vt:lpstr>Summer Conferences 2013</vt:lpstr>
      <vt:lpstr>  Let’s Tour Alice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Erik Amerikaner</dc:creator>
  <cp:lastModifiedBy>Amerikaner, Erik</cp:lastModifiedBy>
  <cp:revision>155</cp:revision>
  <cp:lastPrinted>2012-02-07T15:44:41Z</cp:lastPrinted>
  <dcterms:created xsi:type="dcterms:W3CDTF">2010-02-21T23:42:46Z</dcterms:created>
  <dcterms:modified xsi:type="dcterms:W3CDTF">2013-02-27T17:31:13Z</dcterms:modified>
</cp:coreProperties>
</file>