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9"/>
  </p:notesMasterIdLst>
  <p:handoutMasterIdLst>
    <p:handoutMasterId r:id="rId30"/>
  </p:handoutMasterIdLst>
  <p:sldIdLst>
    <p:sldId id="256" r:id="rId2"/>
    <p:sldId id="268" r:id="rId3"/>
    <p:sldId id="283" r:id="rId4"/>
    <p:sldId id="301" r:id="rId5"/>
    <p:sldId id="284" r:id="rId6"/>
    <p:sldId id="272" r:id="rId7"/>
    <p:sldId id="273" r:id="rId8"/>
    <p:sldId id="281" r:id="rId9"/>
    <p:sldId id="258" r:id="rId10"/>
    <p:sldId id="290" r:id="rId11"/>
    <p:sldId id="302" r:id="rId12"/>
    <p:sldId id="291" r:id="rId13"/>
    <p:sldId id="303" r:id="rId14"/>
    <p:sldId id="304" r:id="rId15"/>
    <p:sldId id="311" r:id="rId16"/>
    <p:sldId id="305" r:id="rId17"/>
    <p:sldId id="295" r:id="rId18"/>
    <p:sldId id="306" r:id="rId19"/>
    <p:sldId id="307" r:id="rId20"/>
    <p:sldId id="308" r:id="rId21"/>
    <p:sldId id="289" r:id="rId22"/>
    <p:sldId id="286" r:id="rId23"/>
    <p:sldId id="315" r:id="rId24"/>
    <p:sldId id="313" r:id="rId25"/>
    <p:sldId id="271" r:id="rId26"/>
    <p:sldId id="274" r:id="rId27"/>
    <p:sldId id="310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469" autoAdjust="0"/>
    <p:restoredTop sz="89107" autoAdjust="0"/>
  </p:normalViewPr>
  <p:slideViewPr>
    <p:cSldViewPr>
      <p:cViewPr>
        <p:scale>
          <a:sx n="61" d="100"/>
          <a:sy n="61" d="100"/>
        </p:scale>
        <p:origin x="-2094" y="-9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9B7E6E-5D75-4F03-9005-010818420402}" type="datetimeFigureOut">
              <a:rPr lang="en-US" smtClean="0"/>
              <a:pPr/>
              <a:t>3/4/2013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1E04D7-62AC-49EE-99DD-77C82EDD2A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4281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10BF60-181A-4630-A81A-2B2B8031CD3B}" type="datetimeFigureOut">
              <a:rPr lang="en-US" smtClean="0"/>
              <a:pPr/>
              <a:t>3/4/2013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F13525-6E5D-4D06-993F-498596AF395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7441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F13525-6E5D-4D06-993F-498596AF3953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4825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F13525-6E5D-4D06-993F-498596AF3953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6777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F13525-6E5D-4D06-993F-498596AF3953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18339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F13525-6E5D-4D06-993F-498596AF3953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23488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F13525-6E5D-4D06-993F-498596AF3953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67707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F13525-6E5D-4D06-993F-498596AF3953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47840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F13525-6E5D-4D06-993F-498596AF3953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79265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F13525-6E5D-4D06-993F-498596AF3953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5867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F13525-6E5D-4D06-993F-498596AF3953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F13525-6E5D-4D06-993F-498596AF3953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855964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F13525-6E5D-4D06-993F-498596AF3953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1194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F13525-6E5D-4D06-993F-498596AF3953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777012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F13525-6E5D-4D06-993F-498596AF3953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439296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F13525-6E5D-4D06-993F-498596AF3953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439296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F13525-6E5D-4D06-993F-498596AF3953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38936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F13525-6E5D-4D06-993F-498596AF3953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919569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F13525-6E5D-4D06-993F-498596AF3953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784284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F13525-6E5D-4D06-993F-498596AF3953}" type="slidenum">
              <a:rPr lang="en-US" smtClean="0"/>
              <a:pPr/>
              <a:t>27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F13525-6E5D-4D06-993F-498596AF3953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66677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F13525-6E5D-4D06-993F-498596AF3953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20803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F13525-6E5D-4D06-993F-498596AF3953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76964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F13525-6E5D-4D06-993F-498596AF3953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46113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F13525-6E5D-4D06-993F-498596AF3953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80251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F13525-6E5D-4D06-993F-498596AF3953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66744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F13525-6E5D-4D06-993F-498596AF3953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91651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B3255-A14D-4604-97C1-7E3E280359C5}" type="datetimeFigureOut">
              <a:rPr lang="en-US" smtClean="0"/>
              <a:pPr/>
              <a:t>3/4/2013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B231E-0AE1-498A-AFD2-6667328F5EE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B3255-A14D-4604-97C1-7E3E280359C5}" type="datetimeFigureOut">
              <a:rPr lang="en-US" smtClean="0"/>
              <a:pPr/>
              <a:t>3/4/2013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B231E-0AE1-498A-AFD2-6667328F5EE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B3255-A14D-4604-97C1-7E3E280359C5}" type="datetimeFigureOut">
              <a:rPr lang="en-US" smtClean="0"/>
              <a:pPr/>
              <a:t>3/4/2013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B231E-0AE1-498A-AFD2-6667328F5EE9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B3255-A14D-4604-97C1-7E3E280359C5}" type="datetimeFigureOut">
              <a:rPr lang="en-US" smtClean="0"/>
              <a:pPr/>
              <a:t>3/4/2013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B231E-0AE1-498A-AFD2-6667328F5EE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B3255-A14D-4604-97C1-7E3E280359C5}" type="datetimeFigureOut">
              <a:rPr lang="en-US" smtClean="0"/>
              <a:pPr/>
              <a:t>3/4/2013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B231E-0AE1-498A-AFD2-6667328F5EE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B3255-A14D-4604-97C1-7E3E280359C5}" type="datetimeFigureOut">
              <a:rPr lang="en-US" smtClean="0"/>
              <a:pPr/>
              <a:t>3/4/2013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B231E-0AE1-498A-AFD2-6667328F5EE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B3255-A14D-4604-97C1-7E3E280359C5}" type="datetimeFigureOut">
              <a:rPr lang="en-US" smtClean="0"/>
              <a:pPr/>
              <a:t>3/4/2013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B231E-0AE1-498A-AFD2-6667328F5EE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B3255-A14D-4604-97C1-7E3E280359C5}" type="datetimeFigureOut">
              <a:rPr lang="en-US" smtClean="0"/>
              <a:pPr/>
              <a:t>3/4/2013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B231E-0AE1-498A-AFD2-6667328F5EE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B3255-A14D-4604-97C1-7E3E280359C5}" type="datetimeFigureOut">
              <a:rPr lang="en-US" smtClean="0"/>
              <a:pPr/>
              <a:t>3/4/2013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B231E-0AE1-498A-AFD2-6667328F5EE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B3255-A14D-4604-97C1-7E3E280359C5}" type="datetimeFigureOut">
              <a:rPr lang="en-US" smtClean="0"/>
              <a:pPr/>
              <a:t>3/4/2013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B231E-0AE1-498A-AFD2-6667328F5EE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B3255-A14D-4604-97C1-7E3E280359C5}" type="datetimeFigureOut">
              <a:rPr lang="en-US" smtClean="0"/>
              <a:pPr/>
              <a:t>3/4/2013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B231E-0AE1-498A-AFD2-6667328F5EE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4BDB3255-A14D-4604-97C1-7E3E280359C5}" type="datetimeFigureOut">
              <a:rPr lang="en-US" smtClean="0"/>
              <a:pPr/>
              <a:t>3/4/2013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AB1B231E-0AE1-498A-AFD2-6667328F5EE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mailto:coupland.susan@lusd.org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emf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2376" y="381000"/>
            <a:ext cx="7772400" cy="3268006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  <a:effectLst/>
              </a:rPr>
              <a:t>YEP – It Works!</a:t>
            </a:r>
            <a:r>
              <a:rPr lang="en-US" b="1" dirty="0">
                <a:solidFill>
                  <a:srgbClr val="002060"/>
                </a:solidFill>
                <a:effectLst/>
              </a:rPr>
              <a:t/>
            </a:r>
            <a:br>
              <a:rPr lang="en-US" b="1" dirty="0">
                <a:solidFill>
                  <a:srgbClr val="002060"/>
                </a:solidFill>
                <a:effectLst/>
              </a:rPr>
            </a:br>
            <a:r>
              <a:rPr lang="en-US" sz="2700" dirty="0">
                <a:solidFill>
                  <a:srgbClr val="002060"/>
                </a:solidFill>
                <a:effectLst/>
              </a:rPr>
              <a:t> </a:t>
            </a:r>
            <a:br>
              <a:rPr lang="en-US" sz="2700" dirty="0">
                <a:solidFill>
                  <a:srgbClr val="002060"/>
                </a:solidFill>
                <a:effectLst/>
              </a:rPr>
            </a:br>
            <a:r>
              <a:rPr lang="en-US" sz="1800" i="1" dirty="0" smtClean="0">
                <a:solidFill>
                  <a:srgbClr val="002060"/>
                </a:solidFill>
              </a:rPr>
              <a:t>Israel Dominguez, Director, Business &amp; Entrepreneurship Center</a:t>
            </a:r>
            <a:br>
              <a:rPr lang="en-US" sz="1800" i="1" dirty="0" smtClean="0">
                <a:solidFill>
                  <a:srgbClr val="002060"/>
                </a:solidFill>
              </a:rPr>
            </a:br>
            <a:r>
              <a:rPr lang="en-US" sz="1800" i="1" dirty="0" smtClean="0">
                <a:solidFill>
                  <a:srgbClr val="002060"/>
                </a:solidFill>
              </a:rPr>
              <a:t>Sue </a:t>
            </a:r>
            <a:r>
              <a:rPr lang="en-US" sz="1800" i="1" dirty="0" err="1" smtClean="0">
                <a:solidFill>
                  <a:srgbClr val="002060"/>
                </a:solidFill>
              </a:rPr>
              <a:t>Coupland</a:t>
            </a:r>
            <a:r>
              <a:rPr lang="en-US" sz="1800" i="1" dirty="0" smtClean="0">
                <a:solidFill>
                  <a:srgbClr val="002060"/>
                </a:solidFill>
              </a:rPr>
              <a:t>, CA$H Business Academy, Lompoc High School</a:t>
            </a:r>
            <a:r>
              <a:rPr lang="en-US" sz="1800" dirty="0">
                <a:effectLst/>
              </a:rPr>
              <a:t/>
            </a:r>
            <a:br>
              <a:rPr lang="en-US" sz="1800" dirty="0">
                <a:effectLst/>
              </a:rPr>
            </a:br>
            <a:endParaRPr lang="en-US" sz="1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2639568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algn="l"/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038600"/>
            <a:ext cx="4238625" cy="176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8645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381000"/>
            <a:ext cx="4953000" cy="93175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Microloan Project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2819400" y="4572000"/>
            <a:ext cx="4038600" cy="228600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Short-Term Business</a:t>
            </a:r>
          </a:p>
          <a:p>
            <a:r>
              <a:rPr lang="en-US" sz="2800" dirty="0" smtClean="0"/>
              <a:t>Microloan for products</a:t>
            </a:r>
          </a:p>
          <a:p>
            <a:r>
              <a:rPr lang="en-US" sz="2800" dirty="0" smtClean="0"/>
              <a:t>3 weeks </a:t>
            </a:r>
            <a:r>
              <a:rPr lang="en-US" sz="2800" dirty="0"/>
              <a:t>to </a:t>
            </a:r>
            <a:r>
              <a:rPr lang="en-US" sz="2800" dirty="0" smtClean="0"/>
              <a:t>sell</a:t>
            </a:r>
          </a:p>
          <a:p>
            <a:r>
              <a:rPr lang="en-US" sz="2800" dirty="0" smtClean="0"/>
              <a:t>Students </a:t>
            </a:r>
            <a:r>
              <a:rPr lang="en-US" sz="2800" dirty="0"/>
              <a:t>must </a:t>
            </a:r>
            <a:r>
              <a:rPr lang="en-US" sz="2800" dirty="0" smtClean="0"/>
              <a:t>repay loan</a:t>
            </a:r>
          </a:p>
          <a:p>
            <a:r>
              <a:rPr lang="en-US" sz="2800" dirty="0" smtClean="0"/>
              <a:t>Students keep profits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Content Placeholder 6"/>
          <p:cNvPicPr>
            <a:picLocks noGrp="1" noChangeAspect="1"/>
          </p:cNvPicPr>
          <p:nvPr>
            <p:ph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4" t="20015" r="6743" b="38059"/>
          <a:stretch>
            <a:fillRect/>
          </a:stretch>
        </p:blipFill>
        <p:spPr>
          <a:xfrm>
            <a:off x="0" y="1181344"/>
            <a:ext cx="9144000" cy="3241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205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The  Next Big Idea</a:t>
            </a:r>
            <a:endParaRPr lang="en-US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15161" t="40276" r="64910" b="28541"/>
          <a:stretch>
            <a:fillRect/>
          </a:stretch>
        </p:blipFill>
        <p:spPr bwMode="auto">
          <a:xfrm>
            <a:off x="838200" y="2667000"/>
            <a:ext cx="41910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35245" t="39753" r="45500" b="27778"/>
          <a:stretch>
            <a:fillRect/>
          </a:stretch>
        </p:blipFill>
        <p:spPr bwMode="auto">
          <a:xfrm>
            <a:off x="5181600" y="2667000"/>
            <a:ext cx="3962400" cy="3758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Your IDEAS?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4648200" y="2362200"/>
            <a:ext cx="4114800" cy="4194048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4000" dirty="0" smtClean="0"/>
              <a:t>Examples:</a:t>
            </a:r>
          </a:p>
          <a:p>
            <a:r>
              <a:rPr lang="en-US" dirty="0" smtClean="0"/>
              <a:t>Candy, Gum, Chips</a:t>
            </a:r>
          </a:p>
          <a:p>
            <a:r>
              <a:rPr lang="en-US" dirty="0" smtClean="0"/>
              <a:t>Granola Bars</a:t>
            </a:r>
          </a:p>
          <a:p>
            <a:r>
              <a:rPr lang="en-US" dirty="0" smtClean="0"/>
              <a:t>Bottles of Gatorade</a:t>
            </a:r>
          </a:p>
          <a:p>
            <a:r>
              <a:rPr lang="en-US" dirty="0" smtClean="0"/>
              <a:t>Cake Pops</a:t>
            </a:r>
          </a:p>
          <a:p>
            <a:r>
              <a:rPr lang="en-US" dirty="0" smtClean="0"/>
              <a:t>Cupcakes</a:t>
            </a:r>
          </a:p>
          <a:p>
            <a:r>
              <a:rPr lang="en-US" dirty="0" smtClean="0"/>
              <a:t>French Lessons</a:t>
            </a:r>
          </a:p>
          <a:p>
            <a:r>
              <a:rPr lang="en-US" dirty="0" smtClean="0"/>
              <a:t>Homemade Lollipops</a:t>
            </a:r>
          </a:p>
          <a:p>
            <a:r>
              <a:rPr lang="en-US" dirty="0" smtClean="0"/>
              <a:t>Frozen Chocolate Bananas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098" name="Picture 2" descr="C:\Users\Marna\AppData\Local\Microsoft\Windows\Temporary Internet Files\Content.IE5\3DMFO5EB\MP900321177[1]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438400"/>
            <a:ext cx="2609088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5731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Survey Your Target Market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 l="20500" t="20444" r="21486" b="22362"/>
          <a:stretch>
            <a:fillRect/>
          </a:stretch>
        </p:blipFill>
        <p:spPr bwMode="auto">
          <a:xfrm>
            <a:off x="-1" y="1524000"/>
            <a:ext cx="9144001" cy="5070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Determine Price Point</a:t>
            </a:r>
            <a:endParaRPr lang="en-US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 l="1875" t="24167" r="57500" b="49166"/>
          <a:stretch>
            <a:fillRect/>
          </a:stretch>
        </p:blipFill>
        <p:spPr bwMode="auto">
          <a:xfrm>
            <a:off x="-1" y="1594338"/>
            <a:ext cx="9144001" cy="45016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Projected Revenue &amp; Profit</a:t>
            </a:r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 l="4375" t="57500" r="45625" b="21667"/>
          <a:stretch>
            <a:fillRect/>
          </a:stretch>
        </p:blipFill>
        <p:spPr bwMode="auto">
          <a:xfrm>
            <a:off x="0" y="2895600"/>
            <a:ext cx="9144000" cy="2819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Product Order Form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25000" t="30687" r="24375" b="35000"/>
          <a:stretch>
            <a:fillRect/>
          </a:stretch>
        </p:blipFill>
        <p:spPr bwMode="auto">
          <a:xfrm>
            <a:off x="0" y="1447800"/>
            <a:ext cx="91440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Shopping:  $378.88 – 5 stores 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2133600"/>
            <a:ext cx="3822192" cy="639762"/>
          </a:xfrm>
        </p:spPr>
        <p:txBody>
          <a:bodyPr>
            <a:noAutofit/>
          </a:bodyPr>
          <a:lstStyle/>
          <a:p>
            <a:r>
              <a:rPr lang="en-US" sz="3600" dirty="0" smtClean="0"/>
              <a:t>61 different items</a:t>
            </a:r>
            <a:endParaRPr lang="en-US" sz="36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519 different pieces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04800" y="2895600"/>
            <a:ext cx="4495800" cy="3505200"/>
          </a:xfrm>
        </p:spPr>
        <p:txBody>
          <a:bodyPr>
            <a:noAutofit/>
          </a:bodyPr>
          <a:lstStyle/>
          <a:p>
            <a:r>
              <a:rPr lang="en-US" sz="2800" b="1" dirty="0"/>
              <a:t>Product order </a:t>
            </a:r>
            <a:r>
              <a:rPr lang="en-US" sz="2800" b="1" dirty="0" smtClean="0"/>
              <a:t>forms required:</a:t>
            </a:r>
          </a:p>
          <a:p>
            <a:pPr lvl="1"/>
            <a:r>
              <a:rPr lang="en-US" sz="2800" b="1" dirty="0" smtClean="0"/>
              <a:t>Description of item</a:t>
            </a:r>
          </a:p>
          <a:p>
            <a:pPr lvl="1"/>
            <a:r>
              <a:rPr lang="en-US" sz="2800" b="1" dirty="0" smtClean="0"/>
              <a:t>Quantity</a:t>
            </a:r>
          </a:p>
          <a:p>
            <a:pPr lvl="1"/>
            <a:r>
              <a:rPr lang="en-US" sz="2800" b="1" dirty="0" smtClean="0"/>
              <a:t>Price per item</a:t>
            </a:r>
          </a:p>
          <a:p>
            <a:pPr lvl="1"/>
            <a:r>
              <a:rPr lang="en-US" sz="2800" b="1" dirty="0" smtClean="0"/>
              <a:t>Total investment (&gt;$25.00)</a:t>
            </a:r>
            <a:endParaRPr lang="en-US" sz="2800" b="1" dirty="0"/>
          </a:p>
        </p:txBody>
      </p:sp>
      <p:pic>
        <p:nvPicPr>
          <p:cNvPr id="6146" name="Picture 2" descr="C:\Users\Marna\AppData\Local\Microsoft\Windows\Temporary Internet Files\Content.IE5\UNOC68F0\MP900422368[1]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819400"/>
            <a:ext cx="393065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5485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Permission Slip 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23750" t="22917" r="23750" b="39166"/>
          <a:stretch>
            <a:fillRect/>
          </a:stretch>
        </p:blipFill>
        <p:spPr bwMode="auto">
          <a:xfrm>
            <a:off x="0" y="1600200"/>
            <a:ext cx="9144000" cy="4953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Break-Even Analysis</a:t>
            </a:r>
            <a:endParaRPr lang="en-US" dirty="0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 cstate="print"/>
          <a:srcRect l="3442" t="32500" r="55625" b="47500"/>
          <a:stretch>
            <a:fillRect/>
          </a:stretch>
        </p:blipFill>
        <p:spPr bwMode="auto">
          <a:xfrm>
            <a:off x="0" y="2667000"/>
            <a:ext cx="9144000" cy="30931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9050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Youth Entrepreneurship Program </a:t>
            </a:r>
            <a:br>
              <a:rPr lang="en-US" dirty="0" smtClean="0">
                <a:solidFill>
                  <a:srgbClr val="002060"/>
                </a:solidFill>
              </a:rPr>
            </a:br>
            <a:r>
              <a:rPr lang="en-US" dirty="0" smtClean="0">
                <a:solidFill>
                  <a:srgbClr val="002060"/>
                </a:solidFill>
              </a:rPr>
              <a:t>funding provided by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75" y="3745905"/>
            <a:ext cx="3822700" cy="1314053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quarter" idx="1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3505200"/>
            <a:ext cx="3930650" cy="1965325"/>
          </a:xfrm>
        </p:spPr>
      </p:pic>
    </p:spTree>
    <p:extLst>
      <p:ext uri="{BB962C8B-B14F-4D97-AF65-F5344CB8AC3E}">
        <p14:creationId xmlns:p14="http://schemas.microsoft.com/office/powerpoint/2010/main" val="3325164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Revenue &amp; Profit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4375" t="32500" r="45625" b="47500"/>
          <a:stretch>
            <a:fillRect/>
          </a:stretch>
        </p:blipFill>
        <p:spPr bwMode="auto">
          <a:xfrm>
            <a:off x="0" y="3048000"/>
            <a:ext cx="9144000" cy="2743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381000"/>
            <a:ext cx="8839200" cy="99060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Grade Sheet</a:t>
            </a:r>
            <a:endParaRPr lang="en-US" b="1" dirty="0">
              <a:solidFill>
                <a:schemeClr val="bg1"/>
              </a:solidFill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930462512"/>
              </p:ext>
            </p:extLst>
          </p:nvPr>
        </p:nvGraphicFramePr>
        <p:xfrm>
          <a:off x="457200" y="1524000"/>
          <a:ext cx="5257800" cy="50620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1219200"/>
                <a:gridCol w="990600"/>
              </a:tblGrid>
              <a:tr h="60644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2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Item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2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Points Possible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2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Points Earned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7029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2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Cover/Title Sheet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2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11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7029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2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Summary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2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7029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2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Brand Drawing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2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7029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2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Survey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2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0532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2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Projected Revenue &amp; Profit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2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5376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2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Vendor Order Form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2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5376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2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Break Even analysis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2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0532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2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Summary of Revenue &amp; Profit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2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7029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2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Timeliness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2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9209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2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Overall Appeal/Neatness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2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6323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en-US" sz="2000" b="1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20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Total</a:t>
                      </a:r>
                      <a:endParaRPr lang="en-US" sz="20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en-US" sz="2000" b="1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20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en-US" sz="20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050" name="Picture 2" descr="C:\Users\Marna\AppData\Local\Microsoft\Windows\Temporary Internet Files\Content.IE5\U7BBCB4Q\MP900387782[1]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743200"/>
            <a:ext cx="2609088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8970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Microloan Project Results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 algn="ctr" fontAlgn="t">
              <a:spcBef>
                <a:spcPts val="0"/>
              </a:spcBef>
              <a:buNone/>
              <a:tabLst>
                <a:tab pos="2971800" algn="ctr"/>
                <a:tab pos="5943600" algn="r"/>
              </a:tabLst>
            </a:pPr>
            <a:endParaRPr lang="en-US" sz="3600" dirty="0">
              <a:latin typeface="Arial"/>
            </a:endParaRPr>
          </a:p>
          <a:p>
            <a:pPr fontAlgn="t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762000" y="2667000"/>
            <a:ext cx="8077200" cy="3810000"/>
          </a:xfrm>
        </p:spPr>
        <p:txBody>
          <a:bodyPr/>
          <a:lstStyle/>
          <a:p>
            <a:r>
              <a:rPr lang="en-US" sz="2800" dirty="0" smtClean="0">
                <a:solidFill>
                  <a:srgbClr val="002060"/>
                </a:solidFill>
              </a:rPr>
              <a:t>Submit completed forms and meet one-on-one with Cuesta YEP Coordinator </a:t>
            </a:r>
          </a:p>
          <a:p>
            <a:r>
              <a:rPr lang="en-US" sz="2800" dirty="0" smtClean="0"/>
              <a:t>88</a:t>
            </a:r>
            <a:r>
              <a:rPr lang="en-US" sz="2800" dirty="0"/>
              <a:t>% of the students made a profit</a:t>
            </a:r>
          </a:p>
          <a:p>
            <a:r>
              <a:rPr lang="en-US" sz="2800" dirty="0"/>
              <a:t>68% said they were or maybe were interested in an entrepreneurial career </a:t>
            </a:r>
          </a:p>
          <a:p>
            <a:r>
              <a:rPr lang="en-US" sz="2800" dirty="0"/>
              <a:t>Classroom ROI – </a:t>
            </a:r>
            <a:r>
              <a:rPr lang="en-US" sz="2800" b="1" dirty="0">
                <a:solidFill>
                  <a:srgbClr val="002060"/>
                </a:solidFill>
              </a:rPr>
              <a:t>77%</a:t>
            </a:r>
          </a:p>
          <a:p>
            <a:r>
              <a:rPr lang="en-US" sz="2800" b="1" dirty="0">
                <a:solidFill>
                  <a:srgbClr val="002060"/>
                </a:solidFill>
              </a:rPr>
              <a:t>All funds were paid back!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0775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Paperclip Trade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 algn="ctr" fontAlgn="t">
              <a:spcBef>
                <a:spcPts val="0"/>
              </a:spcBef>
              <a:buNone/>
              <a:tabLst>
                <a:tab pos="2971800" algn="ctr"/>
                <a:tab pos="5943600" algn="r"/>
              </a:tabLst>
            </a:pPr>
            <a:endParaRPr lang="en-US" sz="3600" dirty="0">
              <a:latin typeface="Arial"/>
            </a:endParaRPr>
          </a:p>
          <a:p>
            <a:pPr fontAlgn="t"/>
            <a:endParaRPr lang="en-US" dirty="0"/>
          </a:p>
        </p:txBody>
      </p:sp>
      <p:pic>
        <p:nvPicPr>
          <p:cNvPr id="6" name="Picture 5" descr="3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0" y="1752600"/>
            <a:ext cx="6400800" cy="48006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 descr="3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 descr="4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775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52728"/>
          </a:xfrm>
        </p:spPr>
        <p:txBody>
          <a:bodyPr/>
          <a:lstStyle/>
          <a:p>
            <a:r>
              <a:rPr lang="en-US" b="1" dirty="0" smtClean="0"/>
              <a:t>Business Plan Competitions</a:t>
            </a:r>
            <a:endParaRPr lang="en-US" b="1" dirty="0"/>
          </a:p>
        </p:txBody>
      </p:sp>
      <p:pic>
        <p:nvPicPr>
          <p:cNvPr id="5" name="Picture 4" descr="45.JPG"/>
          <p:cNvPicPr>
            <a:picLocks noChangeAspect="1"/>
          </p:cNvPicPr>
          <p:nvPr/>
        </p:nvPicPr>
        <p:blipFill>
          <a:blip r:embed="rId3" cstate="print"/>
          <a:srcRect l="17276" t="16443" r="10167" b="14006"/>
          <a:stretch>
            <a:fillRect/>
          </a:stretch>
        </p:blipFill>
        <p:spPr>
          <a:xfrm>
            <a:off x="1295400" y="1600200"/>
            <a:ext cx="6781800" cy="487559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4419600"/>
            <a:ext cx="8534400" cy="21336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2</a:t>
            </a:r>
            <a:r>
              <a:rPr lang="en-US" baseline="30000" dirty="0" smtClean="0">
                <a:solidFill>
                  <a:srgbClr val="002060"/>
                </a:solidFill>
              </a:rPr>
              <a:t>nd</a:t>
            </a:r>
            <a:r>
              <a:rPr lang="en-US" dirty="0" smtClean="0">
                <a:solidFill>
                  <a:srgbClr val="002060"/>
                </a:solidFill>
              </a:rPr>
              <a:t> Place Winner </a:t>
            </a:r>
            <a:r>
              <a:rPr lang="en-US" sz="3600" dirty="0" smtClean="0">
                <a:solidFill>
                  <a:srgbClr val="002060"/>
                </a:solidFill>
              </a:rPr>
              <a:t>at New Venture Challenge, Santa Barbara City College</a:t>
            </a:r>
            <a:r>
              <a:rPr lang="en-US" dirty="0" smtClean="0">
                <a:solidFill>
                  <a:srgbClr val="002060"/>
                </a:solidFill>
              </a:rPr>
              <a:t>–</a:t>
            </a:r>
            <a:br>
              <a:rPr lang="en-US" dirty="0" smtClean="0">
                <a:solidFill>
                  <a:srgbClr val="002060"/>
                </a:solidFill>
              </a:rPr>
            </a:br>
            <a:r>
              <a:rPr lang="en-US" dirty="0" smtClean="0">
                <a:solidFill>
                  <a:srgbClr val="002060"/>
                </a:solidFill>
              </a:rPr>
              <a:t>FUN SUPPORT ORGANIZATION– </a:t>
            </a:r>
            <a:br>
              <a:rPr lang="en-US" dirty="0" smtClean="0">
                <a:solidFill>
                  <a:srgbClr val="002060"/>
                </a:solidFill>
              </a:rPr>
            </a:br>
            <a:r>
              <a:rPr lang="en-US" sz="3100" dirty="0" smtClean="0">
                <a:solidFill>
                  <a:srgbClr val="002060"/>
                </a:solidFill>
              </a:rPr>
              <a:t>Jose Guerrero, Lompoc High School</a:t>
            </a:r>
            <a:endParaRPr lang="en-US" sz="3100" dirty="0">
              <a:solidFill>
                <a:srgbClr val="002060"/>
              </a:solidFill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609600"/>
            <a:ext cx="2971800" cy="350519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Content Placeholder 8" descr="my_Logo.png"/>
          <p:cNvPicPr>
            <a:picLocks noGrp="1" noChangeAspect="1"/>
          </p:cNvPicPr>
          <p:nvPr>
            <p:ph sz="quarter" idx="14"/>
          </p:nvPr>
        </p:nvPicPr>
        <p:blipFill>
          <a:blip r:embed="rId4" cstate="print"/>
          <a:stretch>
            <a:fillRect/>
          </a:stretch>
        </p:blipFill>
        <p:spPr>
          <a:xfrm>
            <a:off x="5313519" y="609600"/>
            <a:ext cx="2687481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432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Santa Ynez High School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81000" y="2667000"/>
            <a:ext cx="3822192" cy="3447288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Presentations</a:t>
            </a:r>
          </a:p>
          <a:p>
            <a:r>
              <a:rPr lang="en-US" b="1" dirty="0" smtClean="0"/>
              <a:t>NFTE Student Competition (cash prizes ranging from $100 - $250)</a:t>
            </a:r>
          </a:p>
          <a:p>
            <a:r>
              <a:rPr lang="en-US" b="1" dirty="0" smtClean="0"/>
              <a:t>New Venture Challenge Student Competition</a:t>
            </a:r>
          </a:p>
          <a:p>
            <a:r>
              <a:rPr lang="en-US" b="1" dirty="0" smtClean="0"/>
              <a:t>NFTE Regional – Lyles Center for Innovation &amp; Entrepreneurship, Fresno</a:t>
            </a:r>
            <a:endParaRPr lang="en-US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969419"/>
            <a:ext cx="3822700" cy="286702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565550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Partnership between the BEC at Cuesta College and Lompoc High School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Thank you, </a:t>
            </a:r>
            <a:br>
              <a:rPr lang="en-US" b="1" dirty="0" smtClean="0"/>
            </a:br>
            <a:endParaRPr lang="en-US" b="1" dirty="0" smtClean="0"/>
          </a:p>
          <a:p>
            <a:pPr marL="0" indent="0">
              <a:buNone/>
            </a:pPr>
            <a:r>
              <a:rPr lang="en-US" sz="2800" b="1" dirty="0"/>
              <a:t>Sue Coupland</a:t>
            </a:r>
          </a:p>
          <a:p>
            <a:pPr marL="0" indent="0">
              <a:buNone/>
            </a:pPr>
            <a:r>
              <a:rPr lang="en-US" sz="2800" b="1" dirty="0" smtClean="0"/>
              <a:t>CA$H </a:t>
            </a:r>
            <a:r>
              <a:rPr lang="en-US" sz="2800" b="1" dirty="0"/>
              <a:t>Business Academy Coordinator</a:t>
            </a:r>
          </a:p>
          <a:p>
            <a:pPr marL="0" indent="0">
              <a:buNone/>
            </a:pPr>
            <a:r>
              <a:rPr lang="en-US" sz="2800" b="1" dirty="0"/>
              <a:t>Lompoc High </a:t>
            </a:r>
            <a:r>
              <a:rPr lang="en-US" sz="2800" b="1" dirty="0" smtClean="0"/>
              <a:t>School</a:t>
            </a:r>
          </a:p>
          <a:p>
            <a:pPr marL="0" indent="0">
              <a:buNone/>
            </a:pPr>
            <a:r>
              <a:rPr lang="en-US" sz="1800" b="1" dirty="0" smtClean="0">
                <a:hlinkClick r:id="rId3"/>
              </a:rPr>
              <a:t>coupland.susan@lusd.org</a:t>
            </a:r>
            <a:endParaRPr lang="en-US" sz="1800" b="1" dirty="0" smtClean="0"/>
          </a:p>
          <a:p>
            <a:pPr marL="0" indent="0">
              <a:buNone/>
            </a:pPr>
            <a:endParaRPr lang="en-US" sz="1800" b="1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 descr="C:\Users\Marna\AppData\Local\Microsoft\Windows\Temporary Internet Files\Content.IE5\SGGWZWUL\MP900442432[1]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3422549"/>
            <a:ext cx="3822700" cy="1960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SB 70/CTE Young Entrepreneurs Project (YEP)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76655" y="2133600"/>
            <a:ext cx="3822192" cy="4267200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Identify target Audience</a:t>
            </a:r>
          </a:p>
          <a:p>
            <a:r>
              <a:rPr lang="en-US" sz="3200" b="1" dirty="0" smtClean="0"/>
              <a:t>Understand the needs of youth in the region</a:t>
            </a:r>
          </a:p>
          <a:p>
            <a:r>
              <a:rPr lang="en-US" sz="3200" b="1" dirty="0" smtClean="0"/>
              <a:t>Create solutions that meet those needs</a:t>
            </a:r>
            <a:endParaRPr lang="en-US" sz="3200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7" name="Picture 3" descr="C:\Users\Marna\AppData\Local\Microsoft\Windows\Temporary Internet Files\Content.IE5\AWD2XE5L\MP900439538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590800"/>
            <a:ext cx="4114800" cy="3535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609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514352" y="530352"/>
            <a:ext cx="3931920" cy="438912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3810000" y="2438400"/>
            <a:ext cx="5105400" cy="44196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800" b="1" dirty="0" smtClean="0"/>
              <a:t>Prepare students to think critically</a:t>
            </a:r>
          </a:p>
          <a:p>
            <a:r>
              <a:rPr lang="en-US" sz="2800" b="1" dirty="0" smtClean="0"/>
              <a:t>Communicate effectively</a:t>
            </a:r>
          </a:p>
          <a:p>
            <a:r>
              <a:rPr lang="en-US" sz="2800" b="1" dirty="0" smtClean="0"/>
              <a:t>Engage in simulated business endeavors</a:t>
            </a:r>
          </a:p>
          <a:p>
            <a:r>
              <a:rPr lang="en-US" sz="2800" b="1" dirty="0" smtClean="0"/>
              <a:t>Respect individuals</a:t>
            </a:r>
          </a:p>
          <a:p>
            <a:r>
              <a:rPr lang="en-US" sz="2800" b="1" dirty="0" smtClean="0"/>
              <a:t>Teach business ethics</a:t>
            </a:r>
          </a:p>
          <a:p>
            <a:r>
              <a:rPr lang="en-US" sz="2800" b="1" dirty="0" smtClean="0"/>
              <a:t>Understand basics of work environment</a:t>
            </a:r>
          </a:p>
          <a:p>
            <a:endParaRPr lang="en-US" sz="2000" dirty="0" smtClean="0"/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953000"/>
            <a:ext cx="2286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C:\Users\Marna\AppData\Local\Microsoft\Windows\Temporary Internet Files\Content.IE5\F0BF5H8C\MP900428016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838200"/>
            <a:ext cx="3110205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799" y="1600200"/>
            <a:ext cx="2209801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5984447"/>
            <a:ext cx="1905000" cy="873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114800"/>
            <a:ext cx="2286000" cy="785812"/>
          </a:xfrm>
        </p:spPr>
      </p:pic>
      <p:sp>
        <p:nvSpPr>
          <p:cNvPr id="10" name="TextBox 9"/>
          <p:cNvSpPr txBox="1"/>
          <p:nvPr/>
        </p:nvSpPr>
        <p:spPr>
          <a:xfrm>
            <a:off x="3962400" y="914400"/>
            <a:ext cx="5181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Student Outcomes</a:t>
            </a:r>
          </a:p>
        </p:txBody>
      </p:sp>
    </p:spTree>
    <p:extLst>
      <p:ext uri="{BB962C8B-B14F-4D97-AF65-F5344CB8AC3E}">
        <p14:creationId xmlns:p14="http://schemas.microsoft.com/office/powerpoint/2010/main" val="2684000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Youth Outreach </a:t>
            </a:r>
            <a:br>
              <a:rPr lang="en-US" dirty="0" smtClean="0"/>
            </a:br>
            <a:r>
              <a:rPr lang="en-US" dirty="0" smtClean="0"/>
              <a:t>by the BEC at Cuesta College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645152" y="2057400"/>
            <a:ext cx="3822192" cy="4419600"/>
          </a:xfrm>
        </p:spPr>
        <p:txBody>
          <a:bodyPr>
            <a:normAutofit/>
          </a:bodyPr>
          <a:lstStyle/>
          <a:p>
            <a:endParaRPr lang="en-US" b="1" dirty="0" smtClean="0"/>
          </a:p>
          <a:p>
            <a:r>
              <a:rPr lang="en-US" b="1" dirty="0" smtClean="0"/>
              <a:t>Classroom presentations</a:t>
            </a:r>
          </a:p>
          <a:p>
            <a:r>
              <a:rPr lang="en-US" b="1" dirty="0" smtClean="0"/>
              <a:t>Student competitions</a:t>
            </a:r>
          </a:p>
          <a:p>
            <a:r>
              <a:rPr lang="en-US" b="1" dirty="0" smtClean="0"/>
              <a:t>Microloan program</a:t>
            </a:r>
          </a:p>
          <a:p>
            <a:r>
              <a:rPr lang="en-US" b="1" dirty="0" smtClean="0"/>
              <a:t>Local job fair for youth</a:t>
            </a:r>
          </a:p>
          <a:p>
            <a:r>
              <a:rPr lang="en-US" b="1" dirty="0" smtClean="0"/>
              <a:t>High School visits to Cuesta College</a:t>
            </a:r>
          </a:p>
          <a:p>
            <a:r>
              <a:rPr lang="en-US" b="1" dirty="0" smtClean="0"/>
              <a:t>Provided flashdrives to 1,000 students </a:t>
            </a:r>
          </a:p>
          <a:p>
            <a:endParaRPr lang="en-US" b="1" dirty="0" smtClean="0"/>
          </a:p>
          <a:p>
            <a:endParaRPr lang="en-US" b="1" dirty="0"/>
          </a:p>
        </p:txBody>
      </p:sp>
      <p:pic>
        <p:nvPicPr>
          <p:cNvPr id="2051" name="Picture 3" descr="C:\Users\Marna\AppData\Local\Microsoft\Windows\Temporary Internet Files\Content.IE5\Y0DNWD31\MP900439399[1]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7163" y="2679700"/>
            <a:ext cx="2300924" cy="344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6771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871472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 smtClean="0"/>
              <a:t>San Luis Obispo and Northern Santa Barbara County High Schools    Outcomes</a:t>
            </a:r>
            <a:endParaRPr lang="en-US" dirty="0"/>
          </a:p>
        </p:txBody>
      </p:sp>
      <p:pic>
        <p:nvPicPr>
          <p:cNvPr id="1026" name="Picture 2" descr="C:\Users\Marna\AppData\Local\Microsoft\Windows\Temporary Internet Files\Content.IE5\BDJOT9QI\MP900442364[1]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0" y="2057400"/>
            <a:ext cx="3733800" cy="4068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4194048" cy="3721608"/>
          </a:xfrm>
        </p:spPr>
        <p:txBody>
          <a:bodyPr>
            <a:normAutofit lnSpcReduction="10000"/>
          </a:bodyPr>
          <a:lstStyle/>
          <a:p>
            <a:r>
              <a:rPr lang="en-US" sz="2900" b="1" dirty="0" smtClean="0"/>
              <a:t>Classroom presentations to 1,667 </a:t>
            </a:r>
            <a:r>
              <a:rPr lang="en-US" sz="2900" b="1" dirty="0"/>
              <a:t>students in </a:t>
            </a:r>
            <a:r>
              <a:rPr lang="en-US" sz="2900" b="1" dirty="0" smtClean="0"/>
              <a:t>the region</a:t>
            </a:r>
          </a:p>
          <a:p>
            <a:endParaRPr lang="en-US" sz="2900" b="1" dirty="0"/>
          </a:p>
          <a:p>
            <a:r>
              <a:rPr lang="en-US" sz="2900" b="1" dirty="0" smtClean="0"/>
              <a:t>Pretest and Posttests were given showing a 150</a:t>
            </a:r>
            <a:r>
              <a:rPr lang="en-US" sz="2900" b="1" dirty="0"/>
              <a:t>% </a:t>
            </a:r>
            <a:r>
              <a:rPr lang="en-US" sz="2900" b="1" dirty="0" smtClean="0"/>
              <a:t>avg. improvement in correct answers</a:t>
            </a:r>
            <a:endParaRPr lang="en-US" sz="2900" b="1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419600" y="1582341"/>
            <a:ext cx="3886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569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Outreach on the Central Coast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1905000"/>
            <a:ext cx="6096000" cy="4724400"/>
          </a:xfrm>
        </p:spPr>
        <p:txBody>
          <a:bodyPr>
            <a:normAutofit/>
          </a:bodyPr>
          <a:lstStyle/>
          <a:p>
            <a:r>
              <a:rPr lang="en-US" sz="3000" b="1" dirty="0" smtClean="0"/>
              <a:t>Youth and Young Adults </a:t>
            </a:r>
          </a:p>
          <a:p>
            <a:pPr>
              <a:buNone/>
            </a:pPr>
            <a:r>
              <a:rPr lang="en-US" sz="3000" b="1" dirty="0" smtClean="0"/>
              <a:t>    (ages 14-27 )</a:t>
            </a:r>
          </a:p>
          <a:p>
            <a:pPr lvl="1"/>
            <a:r>
              <a:rPr lang="en-US" sz="2400" b="1" dirty="0" smtClean="0"/>
              <a:t>Paso Robles High School</a:t>
            </a:r>
          </a:p>
          <a:p>
            <a:pPr lvl="1"/>
            <a:r>
              <a:rPr lang="en-US" sz="2400" b="1" dirty="0" smtClean="0"/>
              <a:t>Atascadero High School</a:t>
            </a:r>
          </a:p>
          <a:p>
            <a:pPr lvl="1"/>
            <a:r>
              <a:rPr lang="en-US" sz="2400" b="1" dirty="0" smtClean="0"/>
              <a:t>Arroyo Grande High School</a:t>
            </a:r>
          </a:p>
          <a:p>
            <a:pPr lvl="1"/>
            <a:r>
              <a:rPr lang="en-US" sz="2400" b="1" dirty="0" smtClean="0"/>
              <a:t>Righetti High School</a:t>
            </a:r>
          </a:p>
          <a:p>
            <a:pPr lvl="1"/>
            <a:r>
              <a:rPr lang="en-US" sz="2400" b="1" dirty="0" smtClean="0"/>
              <a:t>Lompoc High School</a:t>
            </a:r>
          </a:p>
          <a:p>
            <a:pPr lvl="1"/>
            <a:r>
              <a:rPr lang="en-US" sz="2400" b="1" dirty="0" smtClean="0"/>
              <a:t>Santa Ynez High School</a:t>
            </a:r>
          </a:p>
          <a:p>
            <a:pPr lvl="1"/>
            <a:r>
              <a:rPr lang="en-US" sz="2400" b="1" dirty="0" smtClean="0"/>
              <a:t>Chalk Mountain Community School</a:t>
            </a:r>
          </a:p>
          <a:p>
            <a:pPr lvl="1"/>
            <a:r>
              <a:rPr lang="en-US" sz="2400" b="1" dirty="0" smtClean="0"/>
              <a:t>One Stop Career Center for Youth</a:t>
            </a:r>
          </a:p>
        </p:txBody>
      </p:sp>
      <p:pic>
        <p:nvPicPr>
          <p:cNvPr id="5" name="Picture 2" descr="C:\Users\Marna\AppData\Local\Microsoft\Windows\Temporary Internet Files\Content.IE5\U7BBCB4Q\MP900387782[1]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48400" y="2590800"/>
            <a:ext cx="2458476" cy="344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9075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Presentations to High Schools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28600" y="2362200"/>
            <a:ext cx="4648200" cy="3886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dirty="0" smtClean="0"/>
              <a:t>Career Exploration</a:t>
            </a:r>
          </a:p>
          <a:p>
            <a:pPr marL="0" indent="0" algn="ctr">
              <a:buNone/>
            </a:pPr>
            <a:r>
              <a:rPr lang="en-US" sz="3600" b="1" dirty="0" smtClean="0"/>
              <a:t>&amp; the Entrepreneur</a:t>
            </a:r>
          </a:p>
          <a:p>
            <a:pPr marL="0" indent="0" algn="ctr">
              <a:buNone/>
            </a:pPr>
            <a:endParaRPr lang="en-US" sz="3600" b="1" dirty="0" smtClean="0"/>
          </a:p>
          <a:p>
            <a:pPr marL="0" indent="0" algn="ctr">
              <a:buNone/>
            </a:pPr>
            <a:r>
              <a:rPr lang="en-US" sz="3600" b="1" dirty="0" smtClean="0"/>
              <a:t>Financial Literacy 101 and How to Start  Your  Own Business</a:t>
            </a:r>
            <a:endParaRPr lang="en-US" sz="3600" dirty="0"/>
          </a:p>
        </p:txBody>
      </p:sp>
      <p:pic>
        <p:nvPicPr>
          <p:cNvPr id="2050" name="Picture 2" descr="C:\Users\Marna\AppData\Local\Microsoft\Windows\Temporary Internet Files\Content.IE5\AWD2XE5L\MP900448691[1]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77" r="2564" b="33693"/>
          <a:stretch>
            <a:fillRect/>
          </a:stretch>
        </p:blipFill>
        <p:spPr bwMode="auto">
          <a:xfrm>
            <a:off x="5867400" y="2667000"/>
            <a:ext cx="28956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Marna\AppData\Local\Microsoft\Windows\Temporary Internet Files\Content.IE5\Y0DNWD31\MP900387257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038600"/>
            <a:ext cx="2617237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6604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02920" y="4495800"/>
            <a:ext cx="8183880" cy="1524000"/>
          </a:xfrm>
        </p:spPr>
        <p:txBody>
          <a:bodyPr>
            <a:normAutofit fontScale="90000"/>
          </a:bodyPr>
          <a:lstStyle/>
          <a:p>
            <a:r>
              <a:rPr lang="en-US" sz="2200" dirty="0" smtClean="0">
                <a:solidFill>
                  <a:srgbClr val="002060"/>
                </a:solidFill>
                <a:effectLst/>
              </a:rPr>
              <a:t/>
            </a:r>
            <a:br>
              <a:rPr lang="en-US" sz="2200" dirty="0" smtClean="0">
                <a:solidFill>
                  <a:srgbClr val="002060"/>
                </a:solidFill>
                <a:effectLst/>
              </a:rPr>
            </a:br>
            <a:r>
              <a:rPr lang="en-US" sz="2200" dirty="0">
                <a:solidFill>
                  <a:srgbClr val="002060"/>
                </a:solidFill>
                <a:effectLst/>
              </a:rPr>
              <a:t/>
            </a:r>
            <a:br>
              <a:rPr lang="en-US" sz="2200" dirty="0">
                <a:solidFill>
                  <a:srgbClr val="002060"/>
                </a:solidFill>
                <a:effectLst/>
              </a:rPr>
            </a:br>
            <a:r>
              <a:rPr lang="en-US" sz="2200" dirty="0" smtClean="0">
                <a:solidFill>
                  <a:srgbClr val="002060"/>
                </a:solidFill>
                <a:effectLst/>
              </a:rPr>
              <a:t/>
            </a:r>
            <a:br>
              <a:rPr lang="en-US" sz="2200" dirty="0" smtClean="0">
                <a:solidFill>
                  <a:srgbClr val="002060"/>
                </a:solidFill>
                <a:effectLst/>
              </a:rPr>
            </a:br>
            <a:r>
              <a:rPr lang="en-US" sz="2200" dirty="0">
                <a:solidFill>
                  <a:srgbClr val="002060"/>
                </a:solidFill>
                <a:effectLst/>
              </a:rPr>
              <a:t/>
            </a:r>
            <a:br>
              <a:rPr lang="en-US" sz="2200" dirty="0">
                <a:solidFill>
                  <a:srgbClr val="002060"/>
                </a:solidFill>
                <a:effectLst/>
              </a:rPr>
            </a:br>
            <a:r>
              <a:rPr lang="en-US" sz="2200" dirty="0" smtClean="0">
                <a:solidFill>
                  <a:srgbClr val="002060"/>
                </a:solidFill>
                <a:effectLst/>
              </a:rPr>
              <a:t/>
            </a:r>
            <a:br>
              <a:rPr lang="en-US" sz="2200" dirty="0" smtClean="0">
                <a:solidFill>
                  <a:srgbClr val="002060"/>
                </a:solidFill>
                <a:effectLst/>
              </a:rPr>
            </a:br>
            <a:r>
              <a:rPr lang="en-US" sz="2200" dirty="0">
                <a:solidFill>
                  <a:srgbClr val="002060"/>
                </a:solidFill>
                <a:effectLst/>
              </a:rPr>
              <a:t/>
            </a:r>
            <a:br>
              <a:rPr lang="en-US" sz="2200" dirty="0">
                <a:solidFill>
                  <a:srgbClr val="002060"/>
                </a:solidFill>
                <a:effectLst/>
              </a:rPr>
            </a:br>
            <a:r>
              <a:rPr lang="en-US" sz="2200" dirty="0" smtClean="0">
                <a:solidFill>
                  <a:srgbClr val="002060"/>
                </a:solidFill>
                <a:effectLst/>
              </a:rPr>
              <a:t/>
            </a:r>
            <a:br>
              <a:rPr lang="en-US" sz="2200" dirty="0" smtClean="0">
                <a:solidFill>
                  <a:srgbClr val="002060"/>
                </a:solidFill>
                <a:effectLst/>
              </a:rPr>
            </a:br>
            <a:r>
              <a:rPr lang="en-US" sz="2200" dirty="0">
                <a:solidFill>
                  <a:srgbClr val="002060"/>
                </a:solidFill>
                <a:effectLst/>
              </a:rPr>
              <a:t/>
            </a:r>
            <a:br>
              <a:rPr lang="en-US" sz="2200" dirty="0">
                <a:solidFill>
                  <a:srgbClr val="002060"/>
                </a:solidFill>
                <a:effectLst/>
              </a:rPr>
            </a:br>
            <a:r>
              <a:rPr lang="en-US" sz="2200" dirty="0" smtClean="0">
                <a:solidFill>
                  <a:srgbClr val="002060"/>
                </a:solidFill>
                <a:effectLst/>
              </a:rPr>
              <a:t/>
            </a:r>
            <a:br>
              <a:rPr lang="en-US" sz="2200" dirty="0" smtClean="0">
                <a:solidFill>
                  <a:srgbClr val="002060"/>
                </a:solidFill>
                <a:effectLst/>
              </a:rPr>
            </a:br>
            <a:r>
              <a:rPr lang="en-US" sz="2200" dirty="0">
                <a:solidFill>
                  <a:srgbClr val="002060"/>
                </a:solidFill>
                <a:effectLst/>
              </a:rPr>
              <a:t/>
            </a:r>
            <a:br>
              <a:rPr lang="en-US" sz="2200" dirty="0">
                <a:solidFill>
                  <a:srgbClr val="002060"/>
                </a:solidFill>
                <a:effectLst/>
              </a:rPr>
            </a:b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>
          <a:xfrm>
            <a:off x="3124200" y="2362200"/>
            <a:ext cx="6019800" cy="4343400"/>
          </a:xfrm>
        </p:spPr>
        <p:txBody>
          <a:bodyPr>
            <a:normAutofit/>
          </a:bodyPr>
          <a:lstStyle/>
          <a:p>
            <a:pPr marL="347472" lvl="1" indent="0">
              <a:buNone/>
            </a:pPr>
            <a:endParaRPr lang="en-US" sz="1600" dirty="0"/>
          </a:p>
          <a:p>
            <a:pPr lvl="2">
              <a:buFont typeface="Wingdings" pitchFamily="2" charset="2"/>
              <a:buChar char="§"/>
            </a:pPr>
            <a:r>
              <a:rPr lang="en-US" sz="2400" b="1" dirty="0" smtClean="0"/>
              <a:t>Career Exploration </a:t>
            </a:r>
            <a:r>
              <a:rPr lang="en-US" sz="2400" i="1" dirty="0" smtClean="0"/>
              <a:t>(January)</a:t>
            </a:r>
          </a:p>
          <a:p>
            <a:pPr lvl="2">
              <a:buFont typeface="Wingdings" pitchFamily="2" charset="2"/>
              <a:buChar char="§"/>
            </a:pPr>
            <a:r>
              <a:rPr lang="en-US" sz="2400" b="1" dirty="0" smtClean="0"/>
              <a:t>College visit and tour </a:t>
            </a:r>
            <a:r>
              <a:rPr lang="en-US" sz="2400" i="1" dirty="0" smtClean="0"/>
              <a:t>(March)</a:t>
            </a:r>
          </a:p>
          <a:p>
            <a:pPr lvl="2">
              <a:buFont typeface="Wingdings" pitchFamily="2" charset="2"/>
              <a:buChar char="§"/>
            </a:pPr>
            <a:r>
              <a:rPr lang="en-US" sz="2400" b="1" dirty="0" smtClean="0"/>
              <a:t>Financial Literacy </a:t>
            </a:r>
            <a:r>
              <a:rPr lang="en-US" sz="2400" i="1" dirty="0" smtClean="0"/>
              <a:t>(April)</a:t>
            </a:r>
          </a:p>
          <a:p>
            <a:pPr lvl="2">
              <a:buFont typeface="Wingdings" pitchFamily="2" charset="2"/>
              <a:buChar char="§"/>
            </a:pPr>
            <a:r>
              <a:rPr lang="en-US" sz="2400" b="1" dirty="0" smtClean="0"/>
              <a:t>Mini-Grant of $1,200</a:t>
            </a:r>
          </a:p>
          <a:p>
            <a:pPr lvl="2">
              <a:buFont typeface="Wingdings" pitchFamily="2" charset="2"/>
              <a:buChar char="§"/>
            </a:pPr>
            <a:r>
              <a:rPr lang="en-US" sz="2400" b="1" dirty="0" smtClean="0"/>
              <a:t>Student Competition Judging for NFTE (</a:t>
            </a:r>
            <a:r>
              <a:rPr lang="en-US" sz="2400" i="1" dirty="0" smtClean="0"/>
              <a:t>April)</a:t>
            </a:r>
          </a:p>
          <a:p>
            <a:pPr lvl="2">
              <a:buFont typeface="Wingdings" pitchFamily="2" charset="2"/>
              <a:buChar char="§"/>
            </a:pPr>
            <a:r>
              <a:rPr lang="en-US" sz="2400" b="1" dirty="0" smtClean="0"/>
              <a:t>New Venture Challenge at SBCC </a:t>
            </a:r>
            <a:r>
              <a:rPr lang="en-US" sz="2400" i="1" dirty="0" smtClean="0"/>
              <a:t>(May)</a:t>
            </a:r>
          </a:p>
          <a:p>
            <a:pPr lvl="2">
              <a:buFont typeface="Wingdings" pitchFamily="2" charset="2"/>
              <a:buChar char="§"/>
            </a:pPr>
            <a:r>
              <a:rPr lang="en-US" sz="2400" b="1" dirty="0" smtClean="0"/>
              <a:t>Microloan project </a:t>
            </a:r>
            <a:r>
              <a:rPr lang="en-US" sz="2400" i="1" dirty="0" smtClean="0"/>
              <a:t>(May)</a:t>
            </a:r>
          </a:p>
          <a:p>
            <a:pPr lvl="2">
              <a:buFont typeface="Wingdings" pitchFamily="2" charset="2"/>
              <a:buChar char="§"/>
            </a:pPr>
            <a:r>
              <a:rPr lang="en-US" sz="2400" b="1" dirty="0" smtClean="0"/>
              <a:t>Advisory Committee </a:t>
            </a:r>
            <a:r>
              <a:rPr lang="en-US" sz="2400" i="1" dirty="0" smtClean="0"/>
              <a:t>(</a:t>
            </a:r>
            <a:r>
              <a:rPr lang="en-US" sz="2400" i="1" dirty="0"/>
              <a:t>J</a:t>
            </a:r>
            <a:r>
              <a:rPr lang="en-US" sz="2400" i="1" dirty="0" smtClean="0"/>
              <a:t>une)</a:t>
            </a:r>
            <a:endParaRPr lang="en-US" sz="2400" i="1" dirty="0"/>
          </a:p>
          <a:p>
            <a:pPr lvl="1"/>
            <a:endParaRPr lang="en-US" sz="1600" b="1" dirty="0" smtClean="0"/>
          </a:p>
        </p:txBody>
      </p:sp>
      <p:pic>
        <p:nvPicPr>
          <p:cNvPr id="7" name="Content Placeholder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02"/>
          <a:stretch>
            <a:fillRect/>
          </a:stretch>
        </p:blipFill>
        <p:spPr>
          <a:xfrm>
            <a:off x="533400" y="2743200"/>
            <a:ext cx="2895601" cy="353536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381000"/>
            <a:ext cx="8686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 smtClean="0">
                <a:solidFill>
                  <a:schemeClr val="bg1"/>
                </a:solidFill>
              </a:rPr>
              <a:t>Lompoc High School CA</a:t>
            </a:r>
            <a:r>
              <a:rPr lang="en-US" sz="4800" b="1" dirty="0" smtClean="0">
                <a:solidFill>
                  <a:schemeClr val="bg1"/>
                </a:solidFill>
              </a:rPr>
              <a:t>$</a:t>
            </a:r>
            <a:r>
              <a:rPr lang="en-US" sz="4000" b="1" dirty="0" smtClean="0">
                <a:solidFill>
                  <a:schemeClr val="bg1"/>
                </a:solidFill>
              </a:rPr>
              <a:t>H Academy</a:t>
            </a:r>
            <a:r>
              <a:rPr lang="en-US" sz="3600" b="1" dirty="0" smtClean="0">
                <a:solidFill>
                  <a:schemeClr val="bg1"/>
                </a:solidFill>
              </a:rPr>
              <a:t>  </a:t>
            </a:r>
          </a:p>
          <a:p>
            <a:pPr algn="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4251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972</TotalTime>
  <Words>512</Words>
  <Application>Microsoft Office PowerPoint</Application>
  <PresentationFormat>On-screen Show (4:3)</PresentationFormat>
  <Paragraphs>173</Paragraphs>
  <Slides>27</Slides>
  <Notes>25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Waveform</vt:lpstr>
      <vt:lpstr>YEP – It Works!   Israel Dominguez, Director, Business &amp; Entrepreneurship Center Sue Coupland, CA$H Business Academy, Lompoc High School </vt:lpstr>
      <vt:lpstr>Youth Entrepreneurship Program  funding provided by</vt:lpstr>
      <vt:lpstr>SB 70/CTE Young Entrepreneurs Project (YEP) Objectives</vt:lpstr>
      <vt:lpstr>PowerPoint Presentation</vt:lpstr>
      <vt:lpstr>Youth Outreach  by the BEC at Cuesta College</vt:lpstr>
      <vt:lpstr>San Luis Obispo and Northern Santa Barbara County High Schools    Outcomes</vt:lpstr>
      <vt:lpstr>Outreach on the Central Coast</vt:lpstr>
      <vt:lpstr>Presentations to High Schools</vt:lpstr>
      <vt:lpstr>          </vt:lpstr>
      <vt:lpstr>Microloan Project</vt:lpstr>
      <vt:lpstr>The  Next Big Idea</vt:lpstr>
      <vt:lpstr>Your IDEAS?</vt:lpstr>
      <vt:lpstr>Survey Your Target Market</vt:lpstr>
      <vt:lpstr>Determine Price Point</vt:lpstr>
      <vt:lpstr>Projected Revenue &amp; Profit</vt:lpstr>
      <vt:lpstr>Product Order Form</vt:lpstr>
      <vt:lpstr>Shopping:  $378.88 – 5 stores </vt:lpstr>
      <vt:lpstr>Permission Slip </vt:lpstr>
      <vt:lpstr>Break-Even Analysis</vt:lpstr>
      <vt:lpstr>Summary of Revenue &amp; Profit</vt:lpstr>
      <vt:lpstr>Grade Sheet</vt:lpstr>
      <vt:lpstr>Microloan Project Results</vt:lpstr>
      <vt:lpstr>Paperclip Trade</vt:lpstr>
      <vt:lpstr>Business Plan Competitions</vt:lpstr>
      <vt:lpstr>2nd Place Winner at New Venture Challenge, Santa Barbara City College– FUN SUPPORT ORGANIZATION–  Jose Guerrero, Lompoc High School</vt:lpstr>
      <vt:lpstr>Santa Ynez High School</vt:lpstr>
      <vt:lpstr>Partnership between the BEC at Cuesta College and Lompoc High School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Marna Lombardi</dc:creator>
  <cp:lastModifiedBy>Marna Lombardi</cp:lastModifiedBy>
  <cp:revision>110</cp:revision>
  <cp:lastPrinted>2012-06-21T02:39:26Z</cp:lastPrinted>
  <dcterms:created xsi:type="dcterms:W3CDTF">2012-05-31T16:44:13Z</dcterms:created>
  <dcterms:modified xsi:type="dcterms:W3CDTF">2013-03-05T02:04:36Z</dcterms:modified>
</cp:coreProperties>
</file>