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 id="2147483783" r:id="rId2"/>
  </p:sldMasterIdLst>
  <p:notesMasterIdLst>
    <p:notesMasterId r:id="rId16"/>
  </p:notesMasterIdLst>
  <p:handoutMasterIdLst>
    <p:handoutMasterId r:id="rId17"/>
  </p:handoutMasterIdLst>
  <p:sldIdLst>
    <p:sldId id="256" r:id="rId3"/>
    <p:sldId id="258" r:id="rId4"/>
    <p:sldId id="267" r:id="rId5"/>
    <p:sldId id="272" r:id="rId6"/>
    <p:sldId id="262" r:id="rId7"/>
    <p:sldId id="263" r:id="rId8"/>
    <p:sldId id="260" r:id="rId9"/>
    <p:sldId id="257" r:id="rId10"/>
    <p:sldId id="268" r:id="rId11"/>
    <p:sldId id="269" r:id="rId12"/>
    <p:sldId id="270" r:id="rId13"/>
    <p:sldId id="271" r:id="rId14"/>
    <p:sldId id="273"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charset="0"/>
        <a:ea typeface="ヒラギノ角ゴ Pro W3" charset="-128"/>
        <a:cs typeface="+mn-cs"/>
      </a:defRPr>
    </a:lvl5pPr>
    <a:lvl6pPr marL="2286000" algn="l" defTabSz="914400" rtl="0" eaLnBrk="1" latinLnBrk="0" hangingPunct="1">
      <a:defRPr kern="1200">
        <a:solidFill>
          <a:schemeClr val="tx1"/>
        </a:solidFill>
        <a:latin typeface="Arial" charset="0"/>
        <a:ea typeface="ヒラギノ角ゴ Pro W3" charset="-128"/>
        <a:cs typeface="+mn-cs"/>
      </a:defRPr>
    </a:lvl6pPr>
    <a:lvl7pPr marL="2743200" algn="l" defTabSz="914400" rtl="0" eaLnBrk="1" latinLnBrk="0" hangingPunct="1">
      <a:defRPr kern="1200">
        <a:solidFill>
          <a:schemeClr val="tx1"/>
        </a:solidFill>
        <a:latin typeface="Arial" charset="0"/>
        <a:ea typeface="ヒラギノ角ゴ Pro W3" charset="-128"/>
        <a:cs typeface="+mn-cs"/>
      </a:defRPr>
    </a:lvl7pPr>
    <a:lvl8pPr marL="3200400" algn="l" defTabSz="914400" rtl="0" eaLnBrk="1" latinLnBrk="0" hangingPunct="1">
      <a:defRPr kern="1200">
        <a:solidFill>
          <a:schemeClr val="tx1"/>
        </a:solidFill>
        <a:latin typeface="Arial" charset="0"/>
        <a:ea typeface="ヒラギノ角ゴ Pro W3" charset="-128"/>
        <a:cs typeface="+mn-cs"/>
      </a:defRPr>
    </a:lvl8pPr>
    <a:lvl9pPr marL="3657600" algn="l" defTabSz="914400" rtl="0" eaLnBrk="1" latinLnBrk="0" hangingPunct="1">
      <a:defRPr kern="1200">
        <a:solidFill>
          <a:schemeClr val="tx1"/>
        </a:solidFill>
        <a:latin typeface="Arial"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84" y="-4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cs typeface="ヒラギノ角ゴ Pro W3"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9106659-2D86-44DB-A9CB-781255F06287}" type="datetime1">
              <a:rPr lang="en-US"/>
              <a:pPr>
                <a:defRPr/>
              </a:pPr>
              <a:t>3/4/2013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cs typeface="ヒラギノ角ゴ Pro W3"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92C63565-EA3E-4693-B4C1-463CE8A1BC30}" type="slidenum">
              <a:rPr lang="en-US"/>
              <a:pPr>
                <a:defRPr/>
              </a:pPr>
              <a:t>‹#›</a:t>
            </a:fld>
            <a:endParaRPr lang="en-US"/>
          </a:p>
        </p:txBody>
      </p:sp>
    </p:spTree>
    <p:extLst>
      <p:ext uri="{BB962C8B-B14F-4D97-AF65-F5344CB8AC3E}">
        <p14:creationId xmlns:p14="http://schemas.microsoft.com/office/powerpoint/2010/main" val="3681905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C4CF21-5A9A-4E26-8805-88B3D2795EDD}" type="datetimeFigureOut">
              <a:rPr lang="en-US" smtClean="0"/>
              <a:pPr/>
              <a:t>3/4/2013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E5FBB-DC70-4E94-B7DF-8D8AEECB3E71}" type="slidenum">
              <a:rPr lang="en-US" smtClean="0"/>
              <a:pPr/>
              <a:t>‹#›</a:t>
            </a:fld>
            <a:endParaRPr lang="en-US"/>
          </a:p>
        </p:txBody>
      </p:sp>
    </p:spTree>
    <p:extLst>
      <p:ext uri="{BB962C8B-B14F-4D97-AF65-F5344CB8AC3E}">
        <p14:creationId xmlns:p14="http://schemas.microsoft.com/office/powerpoint/2010/main" val="3243453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1E5FBB-DC70-4E94-B7DF-8D8AEECB3E71}"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1E5FBB-DC70-4E94-B7DF-8D8AEECB3E71}"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1E5FBB-DC70-4E94-B7DF-8D8AEECB3E71}"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1E5FBB-DC70-4E94-B7DF-8D8AEECB3E7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232044"/>
            <a:ext cx="8229600" cy="1143000"/>
          </a:xfrm>
          <a:prstGeom prst="rect">
            <a:avLst/>
          </a:prstGeom>
        </p:spPr>
        <p:txBody>
          <a:bodyPr rtlCol="0">
            <a:normAutofit/>
          </a:bodyPr>
          <a:lstStyle/>
          <a:p>
            <a:r>
              <a:rPr lang="en-US" smtClean="0"/>
              <a:t>Click to edit Master title style</a:t>
            </a:r>
            <a:endParaRPr lang="en-US"/>
          </a:p>
        </p:txBody>
      </p:sp>
      <p:sp>
        <p:nvSpPr>
          <p:cNvPr id="8" name="Text Placeholder 2"/>
          <p:cNvSpPr>
            <a:spLocks noGrp="1"/>
          </p:cNvSpPr>
          <p:nvPr>
            <p:ph idx="1"/>
          </p:nvPr>
        </p:nvSpPr>
        <p:spPr>
          <a:xfrm>
            <a:off x="457200" y="2375044"/>
            <a:ext cx="8229600" cy="4525963"/>
          </a:xfrm>
          <a:prstGeom prst="rect">
            <a:avLst/>
          </a:prstGeom>
        </p:spPr>
        <p:txBody>
          <a:bodyPr rtlCol="0">
            <a:normAutofit/>
          </a:bodyPr>
          <a:lstStyle>
            <a:lvl2pPr>
              <a:buFont typeface="Wingdings" charset="2"/>
              <a:buChar char="§"/>
              <a:defRPr/>
            </a:lvl2pPr>
            <a:lvl3pPr>
              <a:buFont typeface="Wingdings" charset="2"/>
              <a:buChar char="§"/>
              <a:defRPr/>
            </a:lvl3pPr>
            <a:lvl4pPr>
              <a:buClr>
                <a:schemeClr val="accent1"/>
              </a:buClr>
              <a:buFont typeface="Wingdings" charset="2"/>
              <a:buChar char="§"/>
              <a:defRPr/>
            </a:lvl4pPr>
            <a:lvl5pPr>
              <a:buClr>
                <a:schemeClr val="accent1"/>
              </a:buClr>
              <a:buFont typeface="Wingdings" charset="2"/>
              <a:buChar char="§"/>
              <a:defRPr/>
            </a:lvl5pPr>
          </a:lstStyle>
          <a:p>
            <a:pPr lvl="0"/>
            <a:r>
              <a:rPr lang="en-US" dirty="0" smtClean="0"/>
              <a:t>Click to edit Master text styles</a:t>
            </a:r>
          </a:p>
          <a:p>
            <a:pPr lvl="3"/>
            <a:r>
              <a:rPr lang="en-US" dirty="0" smtClean="0"/>
              <a:t>Second level</a:t>
            </a:r>
          </a:p>
          <a:p>
            <a:pPr lvl="4"/>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E31489D-ABB1-484D-93BE-673B6A3CD6A0}" type="datetime1">
              <a:rPr lang="en-US"/>
              <a:pPr>
                <a:defRPr/>
              </a:pPr>
              <a:t>3/4/2013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87D5AA-262F-49F8-9F61-D1DD2ECEE6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8"/>
          <p:cNvSpPr>
            <a:spLocks noGrp="1"/>
          </p:cNvSpPr>
          <p:nvPr>
            <p:ph type="title"/>
          </p:nvPr>
        </p:nvSpPr>
        <p:spPr>
          <a:xfrm>
            <a:off x="457200" y="2243538"/>
            <a:ext cx="8229600" cy="1812258"/>
          </a:xfrm>
          <a:prstGeom prst="rect">
            <a:avLst/>
          </a:prstGeom>
        </p:spPr>
        <p:txBody>
          <a:bodyPr lIns="0" rIns="0" bIns="0" anchor="b">
            <a:normAutofit/>
          </a:bodyPr>
          <a:lstStyle>
            <a:lvl1pPr>
              <a:defRPr b="1" i="0">
                <a:latin typeface="Verdana"/>
                <a:cs typeface="Verdana"/>
              </a:defRPr>
            </a:lvl1pPr>
          </a:lstStyle>
          <a:p>
            <a:r>
              <a:rPr lang="en-US" dirty="0" smtClean="0"/>
              <a:t>Click to edit Master title style</a:t>
            </a:r>
            <a:endParaRPr lang="en-US" dirty="0"/>
          </a:p>
        </p:txBody>
      </p:sp>
      <p:sp>
        <p:nvSpPr>
          <p:cNvPr id="3" name="Date Placeholder 29"/>
          <p:cNvSpPr>
            <a:spLocks noGrp="1"/>
          </p:cNvSpPr>
          <p:nvPr>
            <p:ph type="dt" sz="half" idx="10"/>
          </p:nvPr>
        </p:nvSpPr>
        <p:spPr/>
        <p:txBody>
          <a:bodyPr/>
          <a:lstStyle>
            <a:lvl1pPr>
              <a:defRPr/>
            </a:lvl1pPr>
          </a:lstStyle>
          <a:p>
            <a:pPr>
              <a:defRPr/>
            </a:pPr>
            <a:fld id="{6282615C-E518-4FC7-AE22-C7A26F924510}" type="datetime1">
              <a:rPr lang="en-US"/>
              <a:pPr>
                <a:defRPr/>
              </a:pPr>
              <a:t>3/4/2013</a:t>
            </a:fld>
            <a:endParaRPr lang="en-US"/>
          </a:p>
        </p:txBody>
      </p:sp>
      <p:sp>
        <p:nvSpPr>
          <p:cNvPr id="4" name="Footer Placeholder 18"/>
          <p:cNvSpPr>
            <a:spLocks noGrp="1"/>
          </p:cNvSpPr>
          <p:nvPr>
            <p:ph type="ftr" sz="quarter" idx="11"/>
          </p:nvPr>
        </p:nvSpPr>
        <p:spPr/>
        <p:txBody>
          <a:bodyPr/>
          <a:lstStyle>
            <a:lvl1pPr>
              <a:defRPr/>
            </a:lvl1pPr>
          </a:lstStyle>
          <a:p>
            <a:pPr>
              <a:defRPr/>
            </a:pPr>
            <a:endParaRPr lang="en-US"/>
          </a:p>
        </p:txBody>
      </p:sp>
      <p:sp>
        <p:nvSpPr>
          <p:cNvPr id="5" name="Slide Number Placeholder 26"/>
          <p:cNvSpPr>
            <a:spLocks noGrp="1"/>
          </p:cNvSpPr>
          <p:nvPr>
            <p:ph type="sldNum" sz="quarter" idx="12"/>
          </p:nvPr>
        </p:nvSpPr>
        <p:spPr/>
        <p:txBody>
          <a:bodyPr/>
          <a:lstStyle>
            <a:lvl1pPr>
              <a:defRPr/>
            </a:lvl1pPr>
          </a:lstStyle>
          <a:p>
            <a:pPr>
              <a:defRPr/>
            </a:pPr>
            <a:fld id="{EE0E4C9D-44A1-4C85-B882-A2386170D5B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BEC_Secondary.jpg"/>
          <p:cNvPicPr>
            <a:picLocks noChangeAspect="1"/>
          </p:cNvPicPr>
          <p:nvPr userDrawn="1"/>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118586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23320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E4543DA4-6D74-4C2E-AB58-2AA77E99355E}" type="datetime1">
              <a:rPr lang="en-US"/>
              <a:pPr>
                <a:defRPr/>
              </a:pPr>
              <a:t>3/4/2013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cs typeface="ヒラギノ角ゴ Pro W3"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0B6DD395-2A7A-4651-8F02-1C22D93211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4" r:id="rId1"/>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ＭＳ Ｐゴシック" pitchFamily="-111"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ＭＳ Ｐゴシック" pitchFamily="-111" charset="-128"/>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ＭＳ Ｐゴシック" pitchFamily="-111"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8" descr="BEC_Secondary.jpg"/>
          <p:cNvPicPr>
            <a:picLocks noChangeAspect="1"/>
          </p:cNvPicPr>
          <p:nvPr userDrawn="1"/>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051"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40AAFF26-B80A-4AFB-A51F-7D2689595B96}" type="datetime1">
              <a:rPr lang="en-US"/>
              <a:pPr>
                <a:defRPr/>
              </a:pPr>
              <a:t>3/4/2013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cs typeface="ヒラギノ角ゴ Pro W3"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B1DA4806-6677-4306-9F2F-566913D6275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5" r:id="rId1"/>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ＭＳ Ｐゴシック" pitchFamily="-111"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ＭＳ Ｐゴシック" pitchFamily="-111" charset="-128"/>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ＭＳ Ｐゴシック" pitchFamily="-111"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cademic.cuesta.edu/bec/" TargetMode="External"/><Relationship Id="rId2" Type="http://schemas.openxmlformats.org/officeDocument/2006/relationships/hyperlink" Target="mailto:israel_dominguez@cuest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academic.cuesta.edu/bec/Events.htm"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academic.cuesta.edu/bac/Business_Planning.ht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61891" y="4056063"/>
            <a:ext cx="8229600" cy="1812925"/>
          </a:xfrm>
        </p:spPr>
        <p:txBody>
          <a:bodyPr>
            <a:normAutofit fontScale="90000"/>
          </a:bodyPr>
          <a:lstStyle/>
          <a:p>
            <a:r>
              <a:rPr lang="en-US" dirty="0" smtClean="0">
                <a:latin typeface="Verdana" pitchFamily="34" charset="0"/>
              </a:rPr>
              <a:t>Strengthen</a:t>
            </a:r>
            <a:br>
              <a:rPr lang="en-US" dirty="0" smtClean="0">
                <a:latin typeface="Verdana" pitchFamily="34" charset="0"/>
              </a:rPr>
            </a:br>
            <a:r>
              <a:rPr lang="en-US" dirty="0" smtClean="0">
                <a:latin typeface="Verdana" pitchFamily="34" charset="0"/>
              </a:rPr>
              <a:t>Assist</a:t>
            </a:r>
            <a:br>
              <a:rPr lang="en-US" dirty="0" smtClean="0">
                <a:latin typeface="Verdana" pitchFamily="34" charset="0"/>
              </a:rPr>
            </a:br>
            <a:r>
              <a:rPr lang="en-US" dirty="0" smtClean="0">
                <a:latin typeface="Verdana" pitchFamily="34" charset="0"/>
              </a:rPr>
              <a:t>Expand</a:t>
            </a:r>
          </a:p>
        </p:txBody>
      </p:sp>
      <p:pic>
        <p:nvPicPr>
          <p:cNvPr id="5" name="Picture 4" descr="BEC-Cuesta-RGB.jpg"/>
          <p:cNvPicPr>
            <a:picLocks noChangeAspect="1"/>
          </p:cNvPicPr>
          <p:nvPr/>
        </p:nvPicPr>
        <p:blipFill>
          <a:blip r:embed="rId2"/>
          <a:stretch>
            <a:fillRect/>
          </a:stretch>
        </p:blipFill>
        <p:spPr>
          <a:xfrm>
            <a:off x="2248271" y="923278"/>
            <a:ext cx="4443274" cy="2221637"/>
          </a:xfrm>
          <a:prstGeom prst="rect">
            <a:avLst/>
          </a:prstGeom>
        </p:spPr>
      </p:pic>
      <p:sp>
        <p:nvSpPr>
          <p:cNvPr id="4" name="TextBox 3"/>
          <p:cNvSpPr txBox="1"/>
          <p:nvPr/>
        </p:nvSpPr>
        <p:spPr>
          <a:xfrm>
            <a:off x="3027286" y="6427433"/>
            <a:ext cx="3198311" cy="369332"/>
          </a:xfrm>
          <a:prstGeom prst="rect">
            <a:avLst/>
          </a:prstGeom>
          <a:noFill/>
        </p:spPr>
        <p:txBody>
          <a:bodyPr wrap="none" rtlCol="0">
            <a:spAutoFit/>
          </a:bodyPr>
          <a:lstStyle/>
          <a:p>
            <a:r>
              <a:rPr lang="en-US" dirty="0" smtClean="0"/>
              <a:t>Israel S. Dominguez, Director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EC-Cuesta-RGB.jpg"/>
          <p:cNvPicPr>
            <a:picLocks noChangeAspect="1"/>
          </p:cNvPicPr>
          <p:nvPr/>
        </p:nvPicPr>
        <p:blipFill>
          <a:blip r:embed="rId2"/>
          <a:stretch>
            <a:fillRect/>
          </a:stretch>
        </p:blipFill>
        <p:spPr>
          <a:xfrm>
            <a:off x="2077483" y="554644"/>
            <a:ext cx="2297095" cy="1148548"/>
          </a:xfrm>
          <a:prstGeom prst="rect">
            <a:avLst/>
          </a:prstGeom>
        </p:spPr>
      </p:pic>
      <p:graphicFrame>
        <p:nvGraphicFramePr>
          <p:cNvPr id="4" name="Table 3"/>
          <p:cNvGraphicFramePr>
            <a:graphicFrameLocks noGrp="1"/>
          </p:cNvGraphicFramePr>
          <p:nvPr/>
        </p:nvGraphicFramePr>
        <p:xfrm>
          <a:off x="224055" y="2068286"/>
          <a:ext cx="8142516" cy="4139964"/>
        </p:xfrm>
        <a:graphic>
          <a:graphicData uri="http://schemas.openxmlformats.org/drawingml/2006/table">
            <a:tbl>
              <a:tblPr firstRow="1" bandRow="1">
                <a:tableStyleId>{5C22544A-7EE6-4342-B048-85BDC9FD1C3A}</a:tableStyleId>
              </a:tblPr>
              <a:tblGrid>
                <a:gridCol w="6448888"/>
                <a:gridCol w="1693628"/>
              </a:tblGrid>
              <a:tr h="1059712">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800" dirty="0" smtClean="0">
                        <a:latin typeface="Bookman Old Style"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latin typeface="Bookman Old Style" pitchFamily="18" charset="0"/>
                        </a:rPr>
                        <a:t>2011-2012  Summary of Outcomes</a:t>
                      </a:r>
                      <a:endParaRPr lang="en-US" sz="2800" dirty="0" smtClean="0"/>
                    </a:p>
                  </a:txBody>
                  <a:tcPr>
                    <a:solidFill>
                      <a:srgbClr val="00B050"/>
                    </a:solidFill>
                  </a:tcPr>
                </a:tc>
                <a:tc hMerge="1">
                  <a:txBody>
                    <a:bodyPr/>
                    <a:lstStyle/>
                    <a:p>
                      <a:endParaRPr lang="en-US" dirty="0"/>
                    </a:p>
                  </a:txBody>
                  <a:tcPr/>
                </a:tc>
              </a:tr>
              <a:tr h="611372">
                <a:tc>
                  <a:txBody>
                    <a:bodyPr/>
                    <a:lstStyle/>
                    <a:p>
                      <a:r>
                        <a:rPr lang="en-US" sz="2400" dirty="0" smtClean="0">
                          <a:latin typeface="Bookman Old Style" pitchFamily="18" charset="0"/>
                        </a:rPr>
                        <a:t>Number of workshops/seminars/training offered</a:t>
                      </a:r>
                      <a:endParaRPr lang="en-US" sz="2400" dirty="0"/>
                    </a:p>
                  </a:txBody>
                  <a:tcPr>
                    <a:solidFill>
                      <a:srgbClr val="92D050"/>
                    </a:solidFill>
                  </a:tcPr>
                </a:tc>
                <a:tc>
                  <a:txBody>
                    <a:bodyPr/>
                    <a:lstStyle/>
                    <a:p>
                      <a:pPr algn="ctr"/>
                      <a:r>
                        <a:rPr lang="en-US" sz="2400" dirty="0" smtClean="0">
                          <a:latin typeface="Bookman Old Style" pitchFamily="18" charset="0"/>
                        </a:rPr>
                        <a:t>42</a:t>
                      </a:r>
                      <a:endParaRPr lang="en-US" sz="2400" dirty="0"/>
                    </a:p>
                  </a:txBody>
                  <a:tcPr>
                    <a:solidFill>
                      <a:srgbClr val="92D050"/>
                    </a:solidFill>
                  </a:tcPr>
                </a:tc>
              </a:tr>
              <a:tr h="611372">
                <a:tc>
                  <a:txBody>
                    <a:bodyPr/>
                    <a:lstStyle/>
                    <a:p>
                      <a:r>
                        <a:rPr lang="en-US" sz="2400" dirty="0" smtClean="0">
                          <a:latin typeface="Bookman Old Style" pitchFamily="18" charset="0"/>
                        </a:rPr>
                        <a:t>Number of individuals attending seminars</a:t>
                      </a:r>
                      <a:endParaRPr lang="en-US" sz="2400" dirty="0"/>
                    </a:p>
                  </a:txBody>
                  <a:tcPr>
                    <a:solidFill>
                      <a:srgbClr val="92D050"/>
                    </a:solidFill>
                  </a:tcPr>
                </a:tc>
                <a:tc>
                  <a:txBody>
                    <a:bodyPr/>
                    <a:lstStyle/>
                    <a:p>
                      <a:pPr algn="ctr"/>
                      <a:r>
                        <a:rPr lang="en-US" sz="2400" dirty="0" smtClean="0">
                          <a:latin typeface="Bookman Old Style" pitchFamily="18" charset="0"/>
                        </a:rPr>
                        <a:t>1,965</a:t>
                      </a:r>
                      <a:endParaRPr lang="en-US" sz="2400" dirty="0"/>
                    </a:p>
                  </a:txBody>
                  <a:tcPr>
                    <a:solidFill>
                      <a:srgbClr val="92D050"/>
                    </a:solidFill>
                  </a:tcPr>
                </a:tc>
              </a:tr>
              <a:tr h="611372">
                <a:tc>
                  <a:txBody>
                    <a:bodyPr/>
                    <a:lstStyle/>
                    <a:p>
                      <a:r>
                        <a:rPr lang="en-US" sz="2400" dirty="0" smtClean="0">
                          <a:latin typeface="Bookman Old Style" pitchFamily="18" charset="0"/>
                        </a:rPr>
                        <a:t>Number of entrepreneurs receiving basic skills training</a:t>
                      </a:r>
                      <a:endParaRPr lang="en-US" sz="2400" dirty="0"/>
                    </a:p>
                  </a:txBody>
                  <a:tcPr>
                    <a:solidFill>
                      <a:srgbClr val="92D050"/>
                    </a:solidFill>
                  </a:tcPr>
                </a:tc>
                <a:tc>
                  <a:txBody>
                    <a:bodyPr/>
                    <a:lstStyle/>
                    <a:p>
                      <a:pPr algn="ctr"/>
                      <a:r>
                        <a:rPr lang="en-US" sz="2400" dirty="0" smtClean="0">
                          <a:latin typeface="Bookman Old Style" pitchFamily="18" charset="0"/>
                        </a:rPr>
                        <a:t>38</a:t>
                      </a:r>
                      <a:endParaRPr lang="en-US" sz="2400" dirty="0"/>
                    </a:p>
                  </a:txBody>
                  <a:tcPr>
                    <a:solidFill>
                      <a:srgbClr val="92D050"/>
                    </a:solidFill>
                  </a:tcPr>
                </a:tc>
              </a:tr>
              <a:tr h="611372">
                <a:tc>
                  <a:txBody>
                    <a:bodyPr/>
                    <a:lstStyle/>
                    <a:p>
                      <a:r>
                        <a:rPr lang="en-US" sz="2400" dirty="0" smtClean="0">
                          <a:latin typeface="Bookman Old Style" pitchFamily="18" charset="0"/>
                        </a:rPr>
                        <a:t>Total hours of Training</a:t>
                      </a:r>
                      <a:endParaRPr lang="en-US" sz="2400" dirty="0"/>
                    </a:p>
                  </a:txBody>
                  <a:tcPr>
                    <a:solidFill>
                      <a:srgbClr val="92D050"/>
                    </a:solidFill>
                  </a:tcPr>
                </a:tc>
                <a:tc>
                  <a:txBody>
                    <a:bodyPr/>
                    <a:lstStyle/>
                    <a:p>
                      <a:pPr algn="ctr"/>
                      <a:r>
                        <a:rPr lang="en-US" sz="2400" dirty="0" smtClean="0">
                          <a:latin typeface="Bookman Old Style" pitchFamily="18" charset="0"/>
                        </a:rPr>
                        <a:t> 126</a:t>
                      </a:r>
                      <a:endParaRPr lang="en-US" sz="2400" dirty="0"/>
                    </a:p>
                  </a:txBody>
                  <a:tcPr>
                    <a:solidFill>
                      <a:srgbClr val="92D050"/>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EC-Cuesta-RGB.jpg"/>
          <p:cNvPicPr>
            <a:picLocks noChangeAspect="1"/>
          </p:cNvPicPr>
          <p:nvPr/>
        </p:nvPicPr>
        <p:blipFill>
          <a:blip r:embed="rId2"/>
          <a:stretch>
            <a:fillRect/>
          </a:stretch>
        </p:blipFill>
        <p:spPr>
          <a:xfrm>
            <a:off x="1239282" y="772358"/>
            <a:ext cx="2297095" cy="1148548"/>
          </a:xfrm>
          <a:prstGeom prst="rect">
            <a:avLst/>
          </a:prstGeom>
        </p:spPr>
      </p:pic>
      <p:graphicFrame>
        <p:nvGraphicFramePr>
          <p:cNvPr id="4" name="Table 3"/>
          <p:cNvGraphicFramePr>
            <a:graphicFrameLocks noGrp="1"/>
          </p:cNvGraphicFramePr>
          <p:nvPr/>
        </p:nvGraphicFramePr>
        <p:xfrm>
          <a:off x="597025" y="2155371"/>
          <a:ext cx="8142516" cy="3505200"/>
        </p:xfrm>
        <a:graphic>
          <a:graphicData uri="http://schemas.openxmlformats.org/drawingml/2006/table">
            <a:tbl>
              <a:tblPr firstRow="1" bandRow="1">
                <a:tableStyleId>{5C22544A-7EE6-4342-B048-85BDC9FD1C3A}</a:tableStyleId>
              </a:tblPr>
              <a:tblGrid>
                <a:gridCol w="5396219"/>
                <a:gridCol w="2746297"/>
              </a:tblGrid>
              <a:tr h="1059712">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800" dirty="0" smtClean="0">
                        <a:latin typeface="Bookman Old Style"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latin typeface="Bookman Old Style" pitchFamily="18" charset="0"/>
                        </a:rPr>
                        <a:t>2011-2012  Summary of Outcomes</a:t>
                      </a:r>
                      <a:endParaRPr lang="en-US" sz="2800" dirty="0" smtClean="0"/>
                    </a:p>
                  </a:txBody>
                  <a:tcPr>
                    <a:solidFill>
                      <a:srgbClr val="00B050"/>
                    </a:solidFill>
                  </a:tcPr>
                </a:tc>
                <a:tc hMerge="1">
                  <a:txBody>
                    <a:bodyPr/>
                    <a:lstStyle/>
                    <a:p>
                      <a:endParaRPr lang="en-US" dirty="0"/>
                    </a:p>
                  </a:txBody>
                  <a:tcPr/>
                </a:tc>
              </a:tr>
              <a:tr h="611372">
                <a:tc>
                  <a:txBody>
                    <a:bodyPr/>
                    <a:lstStyle/>
                    <a:p>
                      <a:r>
                        <a:rPr lang="en-US" sz="2400" dirty="0" smtClean="0">
                          <a:latin typeface="Bookman Old Style" pitchFamily="18" charset="0"/>
                        </a:rPr>
                        <a:t>Number of business owners served</a:t>
                      </a:r>
                      <a:endParaRPr lang="en-US" sz="2400" dirty="0"/>
                    </a:p>
                  </a:txBody>
                  <a:tcPr>
                    <a:solidFill>
                      <a:srgbClr val="92D050"/>
                    </a:solidFill>
                  </a:tcPr>
                </a:tc>
                <a:tc>
                  <a:txBody>
                    <a:bodyPr/>
                    <a:lstStyle/>
                    <a:p>
                      <a:pPr algn="ctr"/>
                      <a:r>
                        <a:rPr lang="en-US" sz="2400" dirty="0" smtClean="0">
                          <a:latin typeface="Bookman Old Style" pitchFamily="18" charset="0"/>
                        </a:rPr>
                        <a:t>291</a:t>
                      </a:r>
                      <a:endParaRPr lang="en-US" sz="2400" dirty="0"/>
                    </a:p>
                  </a:txBody>
                  <a:tcPr>
                    <a:solidFill>
                      <a:srgbClr val="92D050"/>
                    </a:solidFill>
                  </a:tcPr>
                </a:tc>
              </a:tr>
              <a:tr h="611372">
                <a:tc>
                  <a:txBody>
                    <a:bodyPr/>
                    <a:lstStyle/>
                    <a:p>
                      <a:r>
                        <a:rPr lang="en-US" sz="2400" dirty="0" smtClean="0">
                          <a:latin typeface="Bookman Old Style" pitchFamily="18" charset="0"/>
                        </a:rPr>
                        <a:t>Number of consulting efforts</a:t>
                      </a:r>
                      <a:endParaRPr lang="en-US" sz="2400" dirty="0"/>
                    </a:p>
                  </a:txBody>
                  <a:tcPr>
                    <a:solidFill>
                      <a:srgbClr val="92D050"/>
                    </a:solidFill>
                  </a:tcPr>
                </a:tc>
                <a:tc>
                  <a:txBody>
                    <a:bodyPr/>
                    <a:lstStyle/>
                    <a:p>
                      <a:pPr algn="ctr"/>
                      <a:r>
                        <a:rPr lang="en-US" sz="2400" dirty="0" smtClean="0">
                          <a:latin typeface="Bookman Old Style" pitchFamily="18" charset="0"/>
                        </a:rPr>
                        <a:t>165</a:t>
                      </a:r>
                      <a:endParaRPr lang="en-US" sz="2400" dirty="0"/>
                    </a:p>
                  </a:txBody>
                  <a:tcPr>
                    <a:solidFill>
                      <a:srgbClr val="92D050"/>
                    </a:solidFill>
                  </a:tcPr>
                </a:tc>
              </a:tr>
              <a:tr h="611372">
                <a:tc>
                  <a:txBody>
                    <a:bodyPr/>
                    <a:lstStyle/>
                    <a:p>
                      <a:r>
                        <a:rPr lang="en-US" sz="2400" dirty="0" smtClean="0">
                          <a:latin typeface="Bookman Old Style" pitchFamily="18" charset="0"/>
                        </a:rPr>
                        <a:t>Number of business assessments</a:t>
                      </a:r>
                      <a:endParaRPr lang="en-US" sz="2400" dirty="0"/>
                    </a:p>
                  </a:txBody>
                  <a:tcPr>
                    <a:solidFill>
                      <a:srgbClr val="92D050"/>
                    </a:solidFill>
                  </a:tcPr>
                </a:tc>
                <a:tc>
                  <a:txBody>
                    <a:bodyPr/>
                    <a:lstStyle/>
                    <a:p>
                      <a:pPr algn="ctr"/>
                      <a:r>
                        <a:rPr lang="en-US" sz="2400" dirty="0" smtClean="0">
                          <a:latin typeface="Bookman Old Style" pitchFamily="18" charset="0"/>
                        </a:rPr>
                        <a:t>36</a:t>
                      </a:r>
                      <a:endParaRPr lang="en-US" sz="2400" dirty="0"/>
                    </a:p>
                  </a:txBody>
                  <a:tcPr>
                    <a:solidFill>
                      <a:srgbClr val="92D050"/>
                    </a:solidFill>
                  </a:tcPr>
                </a:tc>
              </a:tr>
              <a:tr h="611372">
                <a:tc>
                  <a:txBody>
                    <a:bodyPr/>
                    <a:lstStyle/>
                    <a:p>
                      <a:r>
                        <a:rPr lang="en-US" sz="2400" dirty="0" smtClean="0">
                          <a:latin typeface="Bookman Old Style" pitchFamily="18" charset="0"/>
                        </a:rPr>
                        <a:t>Total hours of consulting</a:t>
                      </a:r>
                      <a:endParaRPr lang="en-US" sz="2400" dirty="0"/>
                    </a:p>
                  </a:txBody>
                  <a:tcPr>
                    <a:solidFill>
                      <a:srgbClr val="92D050"/>
                    </a:solidFill>
                  </a:tcPr>
                </a:tc>
                <a:tc>
                  <a:txBody>
                    <a:bodyPr/>
                    <a:lstStyle/>
                    <a:p>
                      <a:pPr algn="ctr"/>
                      <a:r>
                        <a:rPr lang="en-US" sz="2400" dirty="0" smtClean="0">
                          <a:latin typeface="Bookman Old Style" pitchFamily="18" charset="0"/>
                        </a:rPr>
                        <a:t> 219</a:t>
                      </a:r>
                      <a:endParaRPr lang="en-US" sz="2400" dirty="0"/>
                    </a:p>
                  </a:txBody>
                  <a:tcPr>
                    <a:solidFill>
                      <a:srgbClr val="92D05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EC-Cuesta-RGB.jpg"/>
          <p:cNvPicPr>
            <a:picLocks noChangeAspect="1"/>
          </p:cNvPicPr>
          <p:nvPr/>
        </p:nvPicPr>
        <p:blipFill>
          <a:blip r:embed="rId2"/>
          <a:stretch>
            <a:fillRect/>
          </a:stretch>
        </p:blipFill>
        <p:spPr>
          <a:xfrm>
            <a:off x="413655" y="198084"/>
            <a:ext cx="2297095" cy="1148548"/>
          </a:xfrm>
          <a:prstGeom prst="rect">
            <a:avLst/>
          </a:prstGeom>
        </p:spPr>
      </p:pic>
      <p:sp>
        <p:nvSpPr>
          <p:cNvPr id="7" name="Rectangle 6"/>
          <p:cNvSpPr/>
          <p:nvPr/>
        </p:nvSpPr>
        <p:spPr>
          <a:xfrm>
            <a:off x="790112" y="1863082"/>
            <a:ext cx="7279689" cy="800219"/>
          </a:xfrm>
          <a:prstGeom prst="rect">
            <a:avLst/>
          </a:prstGeom>
        </p:spPr>
        <p:txBody>
          <a:bodyPr wrap="square">
            <a:spAutoFit/>
          </a:bodyPr>
          <a:lstStyle/>
          <a:p>
            <a:pPr algn="ctr"/>
            <a:r>
              <a:rPr lang="en-US" sz="2800" dirty="0" smtClean="0">
                <a:latin typeface="Bookman Old Style" pitchFamily="18" charset="0"/>
              </a:rPr>
              <a:t/>
            </a:r>
            <a:br>
              <a:rPr lang="en-US" sz="2800" dirty="0" smtClean="0">
                <a:latin typeface="Bookman Old Style" pitchFamily="18" charset="0"/>
              </a:rPr>
            </a:br>
            <a:endParaRPr lang="en-US" dirty="0"/>
          </a:p>
        </p:txBody>
      </p:sp>
      <p:graphicFrame>
        <p:nvGraphicFramePr>
          <p:cNvPr id="4" name="Table 3"/>
          <p:cNvGraphicFramePr>
            <a:graphicFrameLocks noGrp="1"/>
          </p:cNvGraphicFramePr>
          <p:nvPr/>
        </p:nvGraphicFramePr>
        <p:xfrm>
          <a:off x="413655" y="1730829"/>
          <a:ext cx="8142516" cy="4632960"/>
        </p:xfrm>
        <a:graphic>
          <a:graphicData uri="http://schemas.openxmlformats.org/drawingml/2006/table">
            <a:tbl>
              <a:tblPr firstRow="1" bandRow="1">
                <a:tableStyleId>{5C22544A-7EE6-4342-B048-85BDC9FD1C3A}</a:tableStyleId>
              </a:tblPr>
              <a:tblGrid>
                <a:gridCol w="5396219"/>
                <a:gridCol w="2746297"/>
              </a:tblGrid>
              <a:tr h="631371">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latin typeface="Bookman Old Style" pitchFamily="18" charset="0"/>
                        </a:rPr>
                        <a:t>2011-2012  Summary of Outcomes</a:t>
                      </a:r>
                      <a:endParaRPr lang="en-US" sz="2800" dirty="0" smtClean="0"/>
                    </a:p>
                    <a:p>
                      <a:endParaRPr lang="en-US" dirty="0"/>
                    </a:p>
                  </a:txBody>
                  <a:tcPr>
                    <a:solidFill>
                      <a:srgbClr val="00B050"/>
                    </a:solidFill>
                  </a:tcPr>
                </a:tc>
                <a:tc hMerge="1">
                  <a:txBody>
                    <a:bodyPr/>
                    <a:lstStyle/>
                    <a:p>
                      <a:endParaRPr lang="en-US" dirty="0"/>
                    </a:p>
                  </a:txBody>
                  <a:tcPr/>
                </a:tc>
              </a:tr>
              <a:tr h="370840">
                <a:tc>
                  <a:txBody>
                    <a:bodyPr/>
                    <a:lstStyle/>
                    <a:p>
                      <a:r>
                        <a:rPr lang="en-US" sz="2400" dirty="0" smtClean="0">
                          <a:latin typeface="Bookman Old Style" pitchFamily="18" charset="0"/>
                        </a:rPr>
                        <a:t>Number of jobs placed</a:t>
                      </a:r>
                      <a:endParaRPr lang="en-US" sz="2400" dirty="0"/>
                    </a:p>
                  </a:txBody>
                  <a:tcPr>
                    <a:solidFill>
                      <a:srgbClr val="92D050"/>
                    </a:solidFill>
                  </a:tcPr>
                </a:tc>
                <a:tc>
                  <a:txBody>
                    <a:bodyPr/>
                    <a:lstStyle/>
                    <a:p>
                      <a:pPr algn="ctr"/>
                      <a:r>
                        <a:rPr lang="en-US" sz="2400" dirty="0" smtClean="0">
                          <a:latin typeface="Bookman Old Style" pitchFamily="18" charset="0"/>
                        </a:rPr>
                        <a:t>43</a:t>
                      </a:r>
                      <a:endParaRPr lang="en-US" sz="2400" dirty="0"/>
                    </a:p>
                  </a:txBody>
                  <a:tcPr>
                    <a:solidFill>
                      <a:srgbClr val="92D050"/>
                    </a:solidFill>
                  </a:tcPr>
                </a:tc>
              </a:tr>
              <a:tr h="370840">
                <a:tc>
                  <a:txBody>
                    <a:bodyPr/>
                    <a:lstStyle/>
                    <a:p>
                      <a:r>
                        <a:rPr lang="en-US" sz="2400" dirty="0" smtClean="0">
                          <a:latin typeface="Bookman Old Style" pitchFamily="18" charset="0"/>
                        </a:rPr>
                        <a:t>Number of jobs retained</a:t>
                      </a:r>
                      <a:endParaRPr lang="en-US" sz="2400" dirty="0"/>
                    </a:p>
                  </a:txBody>
                  <a:tcPr>
                    <a:solidFill>
                      <a:srgbClr val="92D050"/>
                    </a:solidFill>
                  </a:tcPr>
                </a:tc>
                <a:tc>
                  <a:txBody>
                    <a:bodyPr/>
                    <a:lstStyle/>
                    <a:p>
                      <a:pPr algn="ctr"/>
                      <a:r>
                        <a:rPr lang="en-US" sz="2400" dirty="0" smtClean="0">
                          <a:latin typeface="Bookman Old Style" pitchFamily="18" charset="0"/>
                        </a:rPr>
                        <a:t>10,412</a:t>
                      </a:r>
                      <a:endParaRPr lang="en-US" sz="2400" dirty="0"/>
                    </a:p>
                  </a:txBody>
                  <a:tcPr>
                    <a:solidFill>
                      <a:srgbClr val="92D050"/>
                    </a:solidFill>
                  </a:tcPr>
                </a:tc>
              </a:tr>
              <a:tr h="370840">
                <a:tc>
                  <a:txBody>
                    <a:bodyPr/>
                    <a:lstStyle/>
                    <a:p>
                      <a:r>
                        <a:rPr lang="en-US" sz="2400" dirty="0" smtClean="0">
                          <a:latin typeface="Bookman Old Style" pitchFamily="18" charset="0"/>
                        </a:rPr>
                        <a:t>Amount of business sales or projected sales increase for year</a:t>
                      </a:r>
                      <a:endParaRPr lang="en-US" sz="2400" dirty="0"/>
                    </a:p>
                  </a:txBody>
                  <a:tcPr>
                    <a:solidFill>
                      <a:srgbClr val="92D050"/>
                    </a:solidFill>
                  </a:tcPr>
                </a:tc>
                <a:tc>
                  <a:txBody>
                    <a:bodyPr/>
                    <a:lstStyle/>
                    <a:p>
                      <a:pPr algn="ctr"/>
                      <a:r>
                        <a:rPr lang="en-US" sz="2400" dirty="0" smtClean="0">
                          <a:latin typeface="Bookman Old Style" pitchFamily="18" charset="0"/>
                        </a:rPr>
                        <a:t>$12,380,167</a:t>
                      </a:r>
                      <a:endParaRPr lang="en-US" sz="2400" dirty="0"/>
                    </a:p>
                  </a:txBody>
                  <a:tcPr>
                    <a:solidFill>
                      <a:srgbClr val="92D050"/>
                    </a:solidFill>
                  </a:tcPr>
                </a:tc>
              </a:tr>
              <a:tr h="370840">
                <a:tc>
                  <a:txBody>
                    <a:bodyPr/>
                    <a:lstStyle/>
                    <a:p>
                      <a:r>
                        <a:rPr lang="en-US" sz="2400" dirty="0" smtClean="0">
                          <a:latin typeface="Bookman Old Style" pitchFamily="18" charset="0"/>
                        </a:rPr>
                        <a:t>Amount of business loans received</a:t>
                      </a:r>
                      <a:endParaRPr lang="en-US" sz="2400" dirty="0"/>
                    </a:p>
                  </a:txBody>
                  <a:tcPr>
                    <a:solidFill>
                      <a:srgbClr val="92D050"/>
                    </a:solidFill>
                  </a:tcPr>
                </a:tc>
                <a:tc>
                  <a:txBody>
                    <a:bodyPr/>
                    <a:lstStyle/>
                    <a:p>
                      <a:pPr algn="ctr"/>
                      <a:r>
                        <a:rPr lang="en-US" sz="2400" dirty="0" smtClean="0">
                          <a:latin typeface="Bookman Old Style" pitchFamily="18" charset="0"/>
                        </a:rPr>
                        <a:t> $1,250,000</a:t>
                      </a:r>
                      <a:endParaRPr lang="en-US" sz="2400" dirty="0"/>
                    </a:p>
                  </a:txBody>
                  <a:tcPr>
                    <a:solidFill>
                      <a:srgbClr val="92D050"/>
                    </a:solidFill>
                  </a:tcPr>
                </a:tc>
              </a:tr>
              <a:tr h="370840">
                <a:tc>
                  <a:txBody>
                    <a:bodyPr/>
                    <a:lstStyle/>
                    <a:p>
                      <a:r>
                        <a:rPr lang="en-US" sz="2400" dirty="0" smtClean="0">
                          <a:latin typeface="Bookman Old Style" pitchFamily="18" charset="0"/>
                        </a:rPr>
                        <a:t>Amount of new equity investment</a:t>
                      </a:r>
                      <a:endParaRPr lang="en-US" sz="2400" dirty="0"/>
                    </a:p>
                  </a:txBody>
                  <a:tcPr>
                    <a:solidFill>
                      <a:srgbClr val="92D050"/>
                    </a:solidFill>
                  </a:tcPr>
                </a:tc>
                <a:tc>
                  <a:txBody>
                    <a:bodyPr/>
                    <a:lstStyle/>
                    <a:p>
                      <a:pPr algn="ctr"/>
                      <a:r>
                        <a:rPr lang="en-US" sz="2400" dirty="0" smtClean="0">
                          <a:latin typeface="Bookman Old Style" pitchFamily="18" charset="0"/>
                        </a:rPr>
                        <a:t>$134,095</a:t>
                      </a:r>
                      <a:endParaRPr lang="en-US" sz="2400" dirty="0"/>
                    </a:p>
                  </a:txBody>
                  <a:tcPr>
                    <a:solidFill>
                      <a:srgbClr val="92D050"/>
                    </a:solidFill>
                  </a:tcPr>
                </a:tc>
              </a:tr>
              <a:tr h="370840">
                <a:tc>
                  <a:txBody>
                    <a:bodyPr/>
                    <a:lstStyle/>
                    <a:p>
                      <a:r>
                        <a:rPr lang="en-US" sz="2400" dirty="0" smtClean="0">
                          <a:latin typeface="Bookman Old Style" pitchFamily="18" charset="0"/>
                        </a:rPr>
                        <a:t>Amount of increased business value for other reasons (</a:t>
                      </a:r>
                      <a:r>
                        <a:rPr lang="en-US" sz="2400" i="1" dirty="0" smtClean="0">
                          <a:latin typeface="Bookman Old Style" pitchFamily="18" charset="0"/>
                        </a:rPr>
                        <a:t>exports, imports, induced, indirect)</a:t>
                      </a:r>
                      <a:endParaRPr lang="en-US" sz="2400" dirty="0"/>
                    </a:p>
                  </a:txBody>
                  <a:tcPr>
                    <a:solidFill>
                      <a:srgbClr val="92D050"/>
                    </a:solidFill>
                  </a:tcPr>
                </a:tc>
                <a:tc>
                  <a:txBody>
                    <a:bodyPr/>
                    <a:lstStyle/>
                    <a:p>
                      <a:pPr algn="ctr"/>
                      <a:r>
                        <a:rPr lang="en-US" sz="2400" dirty="0" smtClean="0">
                          <a:latin typeface="Bookman Old Style" pitchFamily="18" charset="0"/>
                        </a:rPr>
                        <a:t>$14,968,679</a:t>
                      </a:r>
                      <a:endParaRPr lang="en-US" sz="2400" dirty="0"/>
                    </a:p>
                  </a:txBody>
                  <a:tcPr>
                    <a:solidFill>
                      <a:srgbClr val="92D050"/>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i="1" dirty="0" smtClean="0"/>
              <a:t>Israel S. Dominguez</a:t>
            </a:r>
            <a:r>
              <a:rPr lang="en-US" sz="2000" dirty="0" smtClean="0"/>
              <a:t/>
            </a:r>
            <a:br>
              <a:rPr lang="en-US" sz="2000" dirty="0" smtClean="0"/>
            </a:br>
            <a:r>
              <a:rPr lang="en-US" sz="2000" dirty="0" smtClean="0"/>
              <a:t>Director, Business &amp; Entrepreneurship Center at Cuesta College</a:t>
            </a:r>
            <a:br>
              <a:rPr lang="en-US" sz="2000" dirty="0" smtClean="0"/>
            </a:br>
            <a:r>
              <a:rPr lang="en-US" sz="2000" dirty="0" smtClean="0"/>
              <a:t>Strengthen. Assist. Expand.</a:t>
            </a:r>
            <a:br>
              <a:rPr lang="en-US" sz="2000" dirty="0" smtClean="0"/>
            </a:br>
            <a:r>
              <a:rPr lang="en-US" sz="2000" dirty="0" smtClean="0"/>
              <a:t>805-546-3100 x2255</a:t>
            </a:r>
            <a:br>
              <a:rPr lang="en-US" sz="2000" dirty="0" smtClean="0"/>
            </a:br>
            <a:r>
              <a:rPr lang="en-US" sz="2000" dirty="0" smtClean="0"/>
              <a:t>Fax: 805-546-3298</a:t>
            </a:r>
            <a:br>
              <a:rPr lang="en-US" sz="2000" dirty="0" smtClean="0"/>
            </a:br>
            <a:r>
              <a:rPr lang="en-US" sz="2000" u="sng" dirty="0" smtClean="0">
                <a:hlinkClick r:id="rId2"/>
              </a:rPr>
              <a:t>israel_dominguez@cuesta.edu</a:t>
            </a:r>
            <a:r>
              <a:rPr lang="en-US" sz="2000" dirty="0" smtClean="0"/>
              <a:t/>
            </a:r>
            <a:br>
              <a:rPr lang="en-US" sz="2000" dirty="0" smtClean="0"/>
            </a:br>
            <a:r>
              <a:rPr lang="en-US" sz="2000" dirty="0" smtClean="0"/>
              <a:t> </a:t>
            </a:r>
            <a:br>
              <a:rPr lang="en-US" sz="2000" dirty="0" smtClean="0"/>
            </a:br>
            <a:r>
              <a:rPr lang="en-US" sz="2000" u="sng" dirty="0" smtClean="0">
                <a:hlinkClick r:id="rId3"/>
              </a:rPr>
              <a:t>http://academic.cuesta.edu/bec/</a:t>
            </a:r>
            <a:r>
              <a:rPr lang="en-US" sz="2000" dirty="0" smtClean="0"/>
              <a:t/>
            </a:r>
            <a:br>
              <a:rPr lang="en-US" sz="2000" dirty="0" smtClean="0"/>
            </a:br>
            <a:r>
              <a:rPr lang="en-US" sz="2000" dirty="0" smtClean="0"/>
              <a:t> </a:t>
            </a:r>
            <a:br>
              <a:rPr lang="en-US" sz="2000" dirty="0" smtClean="0"/>
            </a:b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9394" y="2627790"/>
            <a:ext cx="7776839" cy="2708538"/>
          </a:xfrm>
        </p:spPr>
        <p:txBody>
          <a:bodyPr>
            <a:normAutofit/>
          </a:bodyPr>
          <a:lstStyle/>
          <a:p>
            <a:r>
              <a:rPr lang="en-US" sz="2000" dirty="0" smtClean="0">
                <a:latin typeface="Bookman Old Style" pitchFamily="18" charset="0"/>
              </a:rPr>
              <a:t>The Business and Entrepreneurship Center at Cuesta College (BEC) program works in strategic partnerships with businesses, industry and community organizations to identify and meet California's economic development needs in the areas of business improvement and entrepreneurship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p:txBody>
      </p:sp>
      <p:pic>
        <p:nvPicPr>
          <p:cNvPr id="5" name="Picture 4" descr="BEC-Cuesta-RGB.jpg"/>
          <p:cNvPicPr>
            <a:picLocks noChangeAspect="1"/>
          </p:cNvPicPr>
          <p:nvPr/>
        </p:nvPicPr>
        <p:blipFill>
          <a:blip r:embed="rId2"/>
          <a:stretch>
            <a:fillRect/>
          </a:stretch>
        </p:blipFill>
        <p:spPr>
          <a:xfrm>
            <a:off x="623657" y="923278"/>
            <a:ext cx="1835457" cy="917729"/>
          </a:xfrm>
          <a:prstGeom prst="rect">
            <a:avLst/>
          </a:prstGeom>
        </p:spPr>
      </p:pic>
      <p:pic>
        <p:nvPicPr>
          <p:cNvPr id="4" name="Picture 3" descr="CCC EWD Logo.jpg"/>
          <p:cNvPicPr>
            <a:picLocks noChangeAspect="1"/>
          </p:cNvPicPr>
          <p:nvPr/>
        </p:nvPicPr>
        <p:blipFill>
          <a:blip r:embed="rId3"/>
          <a:stretch>
            <a:fillRect/>
          </a:stretch>
        </p:blipFill>
        <p:spPr>
          <a:xfrm>
            <a:off x="4192233" y="745724"/>
            <a:ext cx="3664505" cy="125967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9394" y="2627790"/>
            <a:ext cx="7776839" cy="2708538"/>
          </a:xfrm>
        </p:spPr>
        <p:txBody>
          <a:bodyPr>
            <a:normAutofit/>
          </a:bodyPr>
          <a:lstStyle/>
          <a:p>
            <a:r>
              <a:rPr lang="en-US" sz="1800" dirty="0" smtClean="0">
                <a:latin typeface="Bookman Old Style" pitchFamily="18" charset="0"/>
                <a:cs typeface="Arial" pitchFamily="34" charset="0"/>
              </a:rPr>
              <a:t>The Business &amp; Entrepreneurship Center (BEC) program supports local economic development corporations, chambers of commerce, community-based business outreach centers and other community-based organizations whose primary mission is to assist small businesses. Specific attention is given to providing small business assistance and encouraging youth entrepreneurship</a:t>
            </a:r>
          </a:p>
        </p:txBody>
      </p:sp>
      <p:pic>
        <p:nvPicPr>
          <p:cNvPr id="5" name="Picture 4" descr="BEC-Cuesta-RGB.jpg"/>
          <p:cNvPicPr>
            <a:picLocks noChangeAspect="1"/>
          </p:cNvPicPr>
          <p:nvPr/>
        </p:nvPicPr>
        <p:blipFill>
          <a:blip r:embed="rId2"/>
          <a:stretch>
            <a:fillRect/>
          </a:stretch>
        </p:blipFill>
        <p:spPr>
          <a:xfrm>
            <a:off x="623657" y="923278"/>
            <a:ext cx="1835457" cy="91772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9394" y="2627790"/>
            <a:ext cx="7776839" cy="2708538"/>
          </a:xfrm>
        </p:spPr>
        <p:txBody>
          <a:bodyPr>
            <a:normAutofit/>
          </a:bodyPr>
          <a:lstStyle/>
          <a:p>
            <a:r>
              <a:rPr lang="en-US" sz="2000" dirty="0" smtClean="0">
                <a:latin typeface="Bookman Old Style" pitchFamily="18" charset="0"/>
              </a:rPr>
              <a:t>The Mission of the Business &amp; Entrepreneurship Center at </a:t>
            </a:r>
            <a:r>
              <a:rPr lang="en-US" sz="2000" i="1" dirty="0" smtClean="0">
                <a:latin typeface="Bookman Old Style" pitchFamily="18" charset="0"/>
              </a:rPr>
              <a:t>Cuesta College</a:t>
            </a:r>
            <a:r>
              <a:rPr lang="en-US" sz="2000" dirty="0" smtClean="0">
                <a:latin typeface="Bookman Old Style" pitchFamily="18" charset="0"/>
              </a:rPr>
              <a:t> is to assist businesses and industry sectors in San Luis Obispo, Santa Barbara, Ventura, North Los Angeles Counties and surrounding areas to retain, or expand their businesses, thus strengthening the local economy, increasing wealth and quality of life.</a:t>
            </a:r>
            <a:br>
              <a:rPr lang="en-US" sz="2000" dirty="0" smtClean="0">
                <a:latin typeface="Bookman Old Style" pitchFamily="18" charset="0"/>
              </a:rPr>
            </a:br>
            <a:endParaRPr lang="en-US" sz="2000" dirty="0" smtClean="0">
              <a:latin typeface="Bookman Old Style" pitchFamily="18" charset="0"/>
              <a:cs typeface="Times New Roman" pitchFamily="18" charset="0"/>
            </a:endParaRPr>
          </a:p>
        </p:txBody>
      </p:sp>
      <p:pic>
        <p:nvPicPr>
          <p:cNvPr id="5" name="Picture 4" descr="BEC-Cuesta-RGB.jpg"/>
          <p:cNvPicPr>
            <a:picLocks noChangeAspect="1"/>
          </p:cNvPicPr>
          <p:nvPr/>
        </p:nvPicPr>
        <p:blipFill>
          <a:blip r:embed="rId2"/>
          <a:stretch>
            <a:fillRect/>
          </a:stretch>
        </p:blipFill>
        <p:spPr>
          <a:xfrm>
            <a:off x="623657" y="923278"/>
            <a:ext cx="1835457" cy="91772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23657" y="3329126"/>
            <a:ext cx="7776839" cy="3743047"/>
          </a:xfrm>
        </p:spPr>
        <p:txBody>
          <a:bodyPr>
            <a:normAutofit fontScale="90000"/>
          </a:bodyPr>
          <a:lstStyle/>
          <a:p>
            <a:pPr algn="l"/>
            <a:r>
              <a:rPr lang="en-US" sz="2000" b="0" dirty="0" smtClean="0"/>
              <a:t/>
            </a:r>
            <a:br>
              <a:rPr lang="en-US" sz="2000" b="0" dirty="0" smtClean="0"/>
            </a:br>
            <a:r>
              <a:rPr lang="en-US" sz="2000" b="0" dirty="0" smtClean="0"/>
              <a:t/>
            </a:r>
            <a:br>
              <a:rPr lang="en-US" sz="2000" b="0" dirty="0" smtClean="0"/>
            </a:br>
            <a:r>
              <a:rPr lang="en-US" sz="2000" b="0" dirty="0" smtClean="0"/>
              <a:t/>
            </a:r>
            <a:br>
              <a:rPr lang="en-US" sz="2000" b="0" dirty="0" smtClean="0"/>
            </a:br>
            <a:r>
              <a:rPr lang="en-US" sz="2000" b="0" dirty="0" smtClean="0"/>
              <a:t/>
            </a:r>
            <a:br>
              <a:rPr lang="en-US" sz="2000" b="0" dirty="0" smtClean="0"/>
            </a:br>
            <a:r>
              <a:rPr lang="en-US" sz="2000" b="0" dirty="0" smtClean="0"/>
              <a:t/>
            </a:r>
            <a:br>
              <a:rPr lang="en-US" sz="2000" b="0" dirty="0" smtClean="0"/>
            </a:br>
            <a:r>
              <a:rPr lang="en-US" sz="2000" b="0" dirty="0" smtClean="0"/>
              <a:t/>
            </a:r>
            <a:br>
              <a:rPr lang="en-US" sz="2000" b="0" dirty="0" smtClean="0"/>
            </a:br>
            <a:r>
              <a:rPr lang="en-US" sz="2000" b="0" dirty="0" smtClean="0"/>
              <a:t/>
            </a:r>
            <a:br>
              <a:rPr lang="en-US" sz="2000" b="0" dirty="0" smtClean="0"/>
            </a:br>
            <a:r>
              <a:rPr lang="en-US" sz="2000" b="0" dirty="0" smtClean="0">
                <a:latin typeface="Bookman Old Style" pitchFamily="18" charset="0"/>
                <a:cs typeface="Times New Roman" pitchFamily="18" charset="0"/>
              </a:rPr>
              <a:t>Provide, on an as needed basis, advanced business consulting services to established businesses, industry sectors, financial institutions, city and state agencies, and chambers of commerce in the following core areas:</a:t>
            </a:r>
            <a:r>
              <a:rPr lang="en-US" sz="2000" b="0" dirty="0" smtClean="0">
                <a:latin typeface="Bookman Old Style" pitchFamily="18" charset="0"/>
              </a:rPr>
              <a:t/>
            </a:r>
            <a:br>
              <a:rPr lang="en-US" sz="2000" b="0" dirty="0" smtClean="0">
                <a:latin typeface="Bookman Old Style" pitchFamily="18" charset="0"/>
              </a:rPr>
            </a:br>
            <a:r>
              <a:rPr lang="en-US" sz="2000" dirty="0" smtClean="0">
                <a:latin typeface="Bookman Old Style" pitchFamily="18" charset="0"/>
              </a:rPr>
              <a:t/>
            </a:r>
            <a:br>
              <a:rPr lang="en-US" sz="2000" dirty="0" smtClean="0">
                <a:latin typeface="Bookman Old Style" pitchFamily="18" charset="0"/>
              </a:rPr>
            </a:br>
            <a:r>
              <a:rPr lang="en-US" sz="1800" dirty="0" smtClean="0">
                <a:latin typeface="Bookman Old Style" pitchFamily="18" charset="0"/>
                <a:cs typeface="Times New Roman" pitchFamily="18" charset="0"/>
              </a:rPr>
              <a:t>M</a:t>
            </a:r>
            <a:r>
              <a:rPr lang="en-US" sz="1800" i="1" dirty="0" smtClean="0">
                <a:latin typeface="Bookman Old Style" pitchFamily="18" charset="0"/>
                <a:cs typeface="Times New Roman" pitchFamily="18" charset="0"/>
              </a:rPr>
              <a:t>arketing Strategies</a:t>
            </a:r>
            <a:br>
              <a:rPr lang="en-US" sz="1800" i="1"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Operations Management</a:t>
            </a:r>
            <a:br>
              <a:rPr lang="en-US" sz="1800" i="1"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Marketing Research</a:t>
            </a:r>
            <a:br>
              <a:rPr lang="en-US" sz="1800" i="1"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Customer Service</a:t>
            </a:r>
            <a:r>
              <a:rPr lang="en-US" sz="1800" dirty="0" smtClean="0">
                <a:latin typeface="Bookman Old Style" pitchFamily="18" charset="0"/>
                <a:cs typeface="Times New Roman" pitchFamily="18" charset="0"/>
              </a:rPr>
              <a:t> </a:t>
            </a:r>
            <a:br>
              <a:rPr lang="en-US" sz="1800"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Strategic Planning</a:t>
            </a:r>
            <a:r>
              <a:rPr lang="en-US" sz="1800" dirty="0" smtClean="0">
                <a:latin typeface="Bookman Old Style" pitchFamily="18" charset="0"/>
                <a:cs typeface="Times New Roman" pitchFamily="18" charset="0"/>
              </a:rPr>
              <a:t> </a:t>
            </a:r>
            <a:br>
              <a:rPr lang="en-US" sz="1800"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E-commerce</a:t>
            </a:r>
            <a:r>
              <a:rPr lang="en-US" sz="1800" dirty="0" smtClean="0">
                <a:latin typeface="Bookman Old Style" pitchFamily="18" charset="0"/>
                <a:cs typeface="Times New Roman" pitchFamily="18" charset="0"/>
              </a:rPr>
              <a:t> </a:t>
            </a:r>
            <a:br>
              <a:rPr lang="en-US" sz="1800"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Growth and Investment Strategies</a:t>
            </a:r>
            <a:r>
              <a:rPr lang="en-US" sz="1800" dirty="0" smtClean="0">
                <a:latin typeface="Bookman Old Style" pitchFamily="18" charset="0"/>
                <a:cs typeface="Times New Roman" pitchFamily="18" charset="0"/>
              </a:rPr>
              <a:t> </a:t>
            </a:r>
            <a:br>
              <a:rPr lang="en-US" sz="1800"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Economic Research and Analysis</a:t>
            </a:r>
            <a:r>
              <a:rPr lang="en-US" sz="1800" dirty="0" smtClean="0">
                <a:latin typeface="Bookman Old Style" pitchFamily="18" charset="0"/>
                <a:cs typeface="Times New Roman" pitchFamily="18" charset="0"/>
              </a:rPr>
              <a:t> </a:t>
            </a:r>
            <a:br>
              <a:rPr lang="en-US" sz="1800"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Access to Capital</a:t>
            </a:r>
            <a:r>
              <a:rPr lang="en-US" sz="1800" dirty="0" smtClean="0">
                <a:latin typeface="Bookman Old Style" pitchFamily="18" charset="0"/>
                <a:cs typeface="Times New Roman" pitchFamily="18" charset="0"/>
              </a:rPr>
              <a:t> </a:t>
            </a:r>
            <a:br>
              <a:rPr lang="en-US" sz="1800"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Business and Contract Law</a:t>
            </a:r>
            <a:r>
              <a:rPr lang="en-US" sz="1800" dirty="0" smtClean="0">
                <a:latin typeface="Bookman Old Style" pitchFamily="18" charset="0"/>
                <a:cs typeface="Times New Roman" pitchFamily="18" charset="0"/>
              </a:rPr>
              <a:t> </a:t>
            </a:r>
            <a:br>
              <a:rPr lang="en-US" sz="1800"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Financial Analysis</a:t>
            </a:r>
            <a:r>
              <a:rPr lang="en-US" sz="1800" dirty="0" smtClean="0">
                <a:latin typeface="Bookman Old Style" pitchFamily="18" charset="0"/>
                <a:cs typeface="Times New Roman" pitchFamily="18" charset="0"/>
              </a:rPr>
              <a:t> </a:t>
            </a:r>
            <a:br>
              <a:rPr lang="en-US" sz="1800" dirty="0" smtClean="0">
                <a:latin typeface="Bookman Old Style" pitchFamily="18" charset="0"/>
                <a:cs typeface="Times New Roman" pitchFamily="18" charset="0"/>
              </a:rPr>
            </a:br>
            <a:r>
              <a:rPr lang="en-US" sz="1800" i="1" dirty="0" smtClean="0">
                <a:latin typeface="Bookman Old Style" pitchFamily="18" charset="0"/>
                <a:cs typeface="Times New Roman" pitchFamily="18" charset="0"/>
              </a:rPr>
              <a:t>International Trade</a:t>
            </a:r>
            <a:r>
              <a:rPr lang="en-US" sz="1800" dirty="0" smtClean="0">
                <a:latin typeface="Bookman Old Style" pitchFamily="18" charset="0"/>
                <a:cs typeface="Times New Roman" pitchFamily="18" charset="0"/>
              </a:rPr>
              <a:t> </a:t>
            </a:r>
            <a:br>
              <a:rPr lang="en-US" sz="1800" dirty="0" smtClean="0">
                <a:latin typeface="Bookman Old Style"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2000" dirty="0" smtClean="0"/>
              <a:t/>
            </a:r>
            <a:br>
              <a:rPr lang="en-US" sz="2000" dirty="0" smtClean="0"/>
            </a:br>
            <a:endParaRPr lang="en-US" sz="2000" dirty="0" smtClean="0">
              <a:latin typeface="Times New Roman" pitchFamily="18" charset="0"/>
              <a:cs typeface="Times New Roman" pitchFamily="18" charset="0"/>
            </a:endParaRPr>
          </a:p>
        </p:txBody>
      </p:sp>
      <p:pic>
        <p:nvPicPr>
          <p:cNvPr id="5" name="Picture 4" descr="BEC-Cuesta-RGB.jpg"/>
          <p:cNvPicPr>
            <a:picLocks noChangeAspect="1"/>
          </p:cNvPicPr>
          <p:nvPr/>
        </p:nvPicPr>
        <p:blipFill>
          <a:blip r:embed="rId2"/>
          <a:stretch>
            <a:fillRect/>
          </a:stretch>
        </p:blipFill>
        <p:spPr>
          <a:xfrm>
            <a:off x="623657" y="923278"/>
            <a:ext cx="1835457" cy="91772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23657" y="2787588"/>
            <a:ext cx="7776839" cy="2288219"/>
          </a:xfrm>
        </p:spPr>
        <p:txBody>
          <a:bodyPr>
            <a:normAutofit/>
          </a:bodyPr>
          <a:lstStyle/>
          <a:p>
            <a:pPr algn="l"/>
            <a:r>
              <a:rPr lang="en-US" sz="2000" b="0" i="1" dirty="0" smtClean="0">
                <a:latin typeface="Bookman Old Style" pitchFamily="18" charset="0"/>
                <a:cs typeface="Times New Roman" pitchFamily="18" charset="0"/>
              </a:rPr>
              <a:t>Provide training solutions aimed at improving the management and stability of regional businesses to lead to increased number of new and retained jobs, sales, and investment.</a:t>
            </a:r>
            <a:r>
              <a:rPr lang="en-US" sz="2000" b="0" dirty="0" smtClean="0">
                <a:latin typeface="Bookman Old Style" pitchFamily="18" charset="0"/>
              </a:rPr>
              <a:t/>
            </a:r>
            <a:br>
              <a:rPr lang="en-US" sz="2000" b="0" dirty="0" smtClean="0">
                <a:latin typeface="Bookman Old Style" pitchFamily="18" charset="0"/>
              </a:rPr>
            </a:br>
            <a:r>
              <a:rPr lang="en-US" sz="2000" b="0" dirty="0" smtClean="0">
                <a:latin typeface="Bookman Old Style" pitchFamily="18" charset="0"/>
              </a:rPr>
              <a:t/>
            </a:r>
            <a:br>
              <a:rPr lang="en-US" sz="2000" b="0" dirty="0" smtClean="0">
                <a:latin typeface="Bookman Old Style" pitchFamily="18" charset="0"/>
              </a:rPr>
            </a:br>
            <a:r>
              <a:rPr lang="en-US" sz="2000" b="0" dirty="0" smtClean="0">
                <a:latin typeface="Bookman Old Style" pitchFamily="18" charset="0"/>
              </a:rPr>
              <a:t/>
            </a:r>
            <a:br>
              <a:rPr lang="en-US" sz="2000" b="0" dirty="0" smtClean="0">
                <a:latin typeface="Bookman Old Style" pitchFamily="18" charset="0"/>
              </a:rPr>
            </a:br>
            <a:endParaRPr lang="en-US" sz="2000" dirty="0" smtClean="0">
              <a:latin typeface="Bookman Old Style" pitchFamily="18" charset="0"/>
              <a:cs typeface="Times New Roman" pitchFamily="18" charset="0"/>
            </a:endParaRPr>
          </a:p>
        </p:txBody>
      </p:sp>
      <p:pic>
        <p:nvPicPr>
          <p:cNvPr id="5" name="Picture 4" descr="BEC-Cuesta-RGB.jpg"/>
          <p:cNvPicPr>
            <a:picLocks noChangeAspect="1"/>
          </p:cNvPicPr>
          <p:nvPr/>
        </p:nvPicPr>
        <p:blipFill>
          <a:blip r:embed="rId3"/>
          <a:stretch>
            <a:fillRect/>
          </a:stretch>
        </p:blipFill>
        <p:spPr>
          <a:xfrm>
            <a:off x="623657" y="923278"/>
            <a:ext cx="1835457" cy="917729"/>
          </a:xfrm>
          <a:prstGeom prst="rect">
            <a:avLst/>
          </a:prstGeom>
        </p:spPr>
      </p:pic>
      <p:sp>
        <p:nvSpPr>
          <p:cNvPr id="4" name="Rectangle 3"/>
          <p:cNvSpPr/>
          <p:nvPr/>
        </p:nvSpPr>
        <p:spPr>
          <a:xfrm>
            <a:off x="2131892" y="5075807"/>
            <a:ext cx="4596130" cy="369332"/>
          </a:xfrm>
          <a:prstGeom prst="rect">
            <a:avLst/>
          </a:prstGeom>
        </p:spPr>
        <p:txBody>
          <a:bodyPr wrap="none">
            <a:spAutoFit/>
          </a:bodyPr>
          <a:lstStyle/>
          <a:p>
            <a:r>
              <a:rPr lang="en-US" dirty="0" smtClean="0">
                <a:hlinkClick r:id="rId4"/>
              </a:rPr>
              <a:t>http://academic.cuesta.edu/bec/Events.htm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srcRect/>
          <a:stretch>
            <a:fillRect/>
          </a:stretch>
        </p:blipFill>
        <p:spPr bwMode="auto">
          <a:xfrm>
            <a:off x="3794141" y="4638477"/>
            <a:ext cx="1346030" cy="1965442"/>
          </a:xfrm>
          <a:prstGeom prst="rect">
            <a:avLst/>
          </a:prstGeom>
          <a:noFill/>
          <a:ln w="9525">
            <a:noFill/>
            <a:miter lim="800000"/>
            <a:headEnd/>
            <a:tailEnd/>
          </a:ln>
        </p:spPr>
      </p:pic>
      <p:pic>
        <p:nvPicPr>
          <p:cNvPr id="9219" name="Picture 3"/>
          <p:cNvPicPr>
            <a:picLocks noChangeAspect="1" noChangeArrowheads="1"/>
          </p:cNvPicPr>
          <p:nvPr/>
        </p:nvPicPr>
        <p:blipFill>
          <a:blip r:embed="rId4"/>
          <a:srcRect/>
          <a:stretch>
            <a:fillRect/>
          </a:stretch>
        </p:blipFill>
        <p:spPr bwMode="auto">
          <a:xfrm>
            <a:off x="6214369" y="4788407"/>
            <a:ext cx="2234476" cy="1815512"/>
          </a:xfrm>
          <a:prstGeom prst="rect">
            <a:avLst/>
          </a:prstGeom>
          <a:noFill/>
          <a:ln w="9525">
            <a:noFill/>
            <a:miter lim="800000"/>
            <a:headEnd/>
            <a:tailEnd/>
          </a:ln>
        </p:spPr>
      </p:pic>
      <p:pic>
        <p:nvPicPr>
          <p:cNvPr id="9220" name="Picture 4"/>
          <p:cNvPicPr>
            <a:picLocks noChangeAspect="1" noChangeArrowheads="1"/>
          </p:cNvPicPr>
          <p:nvPr/>
        </p:nvPicPr>
        <p:blipFill>
          <a:blip r:embed="rId5"/>
          <a:srcRect/>
          <a:stretch>
            <a:fillRect/>
          </a:stretch>
        </p:blipFill>
        <p:spPr bwMode="auto">
          <a:xfrm>
            <a:off x="570329" y="5140171"/>
            <a:ext cx="1975836" cy="1313350"/>
          </a:xfrm>
          <a:prstGeom prst="rect">
            <a:avLst/>
          </a:prstGeom>
          <a:noFill/>
          <a:ln w="9525">
            <a:noFill/>
            <a:miter lim="800000"/>
            <a:headEnd/>
            <a:tailEnd/>
          </a:ln>
        </p:spPr>
      </p:pic>
      <p:pic>
        <p:nvPicPr>
          <p:cNvPr id="9222" name="Picture 6" descr="http://academic.cuesta.edu/bac/_borders/Delta_II_Rocket.jpg"/>
          <p:cNvPicPr>
            <a:picLocks noChangeAspect="1" noChangeArrowheads="1"/>
          </p:cNvPicPr>
          <p:nvPr/>
        </p:nvPicPr>
        <p:blipFill>
          <a:blip r:embed="rId6"/>
          <a:srcRect/>
          <a:stretch>
            <a:fillRect/>
          </a:stretch>
        </p:blipFill>
        <p:spPr bwMode="auto">
          <a:xfrm>
            <a:off x="7075503" y="2253323"/>
            <a:ext cx="1477870" cy="2182700"/>
          </a:xfrm>
          <a:prstGeom prst="rect">
            <a:avLst/>
          </a:prstGeom>
          <a:noFill/>
        </p:spPr>
      </p:pic>
      <p:pic>
        <p:nvPicPr>
          <p:cNvPr id="9" name="Picture 8" descr="BEC-Cuesta-RGB.jpg"/>
          <p:cNvPicPr>
            <a:picLocks noChangeAspect="1"/>
          </p:cNvPicPr>
          <p:nvPr/>
        </p:nvPicPr>
        <p:blipFill>
          <a:blip r:embed="rId7"/>
          <a:stretch>
            <a:fillRect/>
          </a:stretch>
        </p:blipFill>
        <p:spPr>
          <a:xfrm>
            <a:off x="643076" y="935485"/>
            <a:ext cx="2206656" cy="1103328"/>
          </a:xfrm>
          <a:prstGeom prst="rect">
            <a:avLst/>
          </a:prstGeom>
        </p:spPr>
      </p:pic>
      <p:pic>
        <p:nvPicPr>
          <p:cNvPr id="9224" name="Picture 8" descr="http://www.ferrotec.com/images/about/ft_about_manufacturing.png"/>
          <p:cNvPicPr>
            <a:picLocks noChangeAspect="1" noChangeArrowheads="1"/>
          </p:cNvPicPr>
          <p:nvPr/>
        </p:nvPicPr>
        <p:blipFill>
          <a:blip r:embed="rId8"/>
          <a:srcRect/>
          <a:stretch>
            <a:fillRect/>
          </a:stretch>
        </p:blipFill>
        <p:spPr bwMode="auto">
          <a:xfrm>
            <a:off x="1558247" y="2531246"/>
            <a:ext cx="4656122" cy="1904777"/>
          </a:xfrm>
          <a:prstGeom prst="rect">
            <a:avLst/>
          </a:prstGeom>
          <a:noFill/>
        </p:spPr>
      </p:pic>
      <p:sp>
        <p:nvSpPr>
          <p:cNvPr id="8" name="TextBox 7"/>
          <p:cNvSpPr txBox="1"/>
          <p:nvPr/>
        </p:nvSpPr>
        <p:spPr>
          <a:xfrm>
            <a:off x="4873841" y="1544715"/>
            <a:ext cx="2133918" cy="369332"/>
          </a:xfrm>
          <a:prstGeom prst="rect">
            <a:avLst/>
          </a:prstGeom>
          <a:noFill/>
        </p:spPr>
        <p:txBody>
          <a:bodyPr wrap="none" rtlCol="0">
            <a:spAutoFit/>
          </a:bodyPr>
          <a:lstStyle/>
          <a:p>
            <a:r>
              <a:rPr lang="en-US" i="1" dirty="0" smtClean="0">
                <a:latin typeface="Bookman Old Style" pitchFamily="18" charset="0"/>
              </a:rPr>
              <a:t>Industries Served</a:t>
            </a:r>
            <a:endParaRPr lang="en-US" i="1" dirty="0">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ctrTitle"/>
          </p:nvPr>
        </p:nvSpPr>
        <p:spPr>
          <a:xfrm>
            <a:off x="479394" y="3338004"/>
            <a:ext cx="8229600" cy="1143000"/>
          </a:xfrm>
        </p:spPr>
        <p:txBody>
          <a:bodyPr>
            <a:normAutofit/>
          </a:bodyPr>
          <a:lstStyle/>
          <a:p>
            <a:pPr eaLnBrk="1" hangingPunct="1"/>
            <a:r>
              <a:rPr lang="en-US" dirty="0" smtClean="0">
                <a:latin typeface="Bookman Old Style" pitchFamily="18" charset="0"/>
              </a:rPr>
              <a:t>Tools &amp; Resources</a:t>
            </a:r>
          </a:p>
        </p:txBody>
      </p:sp>
      <p:pic>
        <p:nvPicPr>
          <p:cNvPr id="5" name="Picture 4" descr="BEC-Cuesta-RGB.jpg"/>
          <p:cNvPicPr>
            <a:picLocks noChangeAspect="1"/>
          </p:cNvPicPr>
          <p:nvPr/>
        </p:nvPicPr>
        <p:blipFill>
          <a:blip r:embed="rId3"/>
          <a:stretch>
            <a:fillRect/>
          </a:stretch>
        </p:blipFill>
        <p:spPr>
          <a:xfrm>
            <a:off x="643076" y="935485"/>
            <a:ext cx="2206656" cy="1103328"/>
          </a:xfrm>
          <a:prstGeom prst="rect">
            <a:avLst/>
          </a:prstGeom>
        </p:spPr>
      </p:pic>
      <p:sp>
        <p:nvSpPr>
          <p:cNvPr id="6" name="Rectangle 5"/>
          <p:cNvSpPr/>
          <p:nvPr/>
        </p:nvSpPr>
        <p:spPr>
          <a:xfrm>
            <a:off x="1384917" y="5291091"/>
            <a:ext cx="5948038" cy="369332"/>
          </a:xfrm>
          <a:prstGeom prst="rect">
            <a:avLst/>
          </a:prstGeom>
        </p:spPr>
        <p:txBody>
          <a:bodyPr wrap="square">
            <a:spAutoFit/>
          </a:bodyPr>
          <a:lstStyle/>
          <a:p>
            <a:r>
              <a:rPr lang="en-US" dirty="0" smtClean="0">
                <a:hlinkClick r:id="rId4"/>
              </a:rPr>
              <a:t>http://academic.cuesta.edu/bac/Business_Planning.htm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70114" y="1436914"/>
            <a:ext cx="8502562" cy="4811485"/>
          </a:xfrm>
        </p:spPr>
        <p:txBody>
          <a:bodyPr>
            <a:noAutofit/>
          </a:bodyPr>
          <a:lstStyle/>
          <a:p>
            <a:r>
              <a:rPr lang="en-US" sz="2200" dirty="0" err="1" smtClean="0">
                <a:latin typeface="Bookman Old Style" pitchFamily="18" charset="0"/>
              </a:rPr>
              <a:t>Cuesta</a:t>
            </a:r>
            <a:r>
              <a:rPr lang="en-US" sz="2200" dirty="0" smtClean="0">
                <a:latin typeface="Bookman Old Style" pitchFamily="18" charset="0"/>
              </a:rPr>
              <a:t> College Business Education Division</a:t>
            </a:r>
          </a:p>
          <a:p>
            <a:r>
              <a:rPr lang="en-US" sz="2200" dirty="0" smtClean="0">
                <a:latin typeface="Bookman Old Style" pitchFamily="18" charset="0"/>
              </a:rPr>
              <a:t>College of the Canyons</a:t>
            </a:r>
          </a:p>
          <a:p>
            <a:r>
              <a:rPr lang="en-US" sz="2200" dirty="0" smtClean="0">
                <a:latin typeface="Bookman Old Style" pitchFamily="18" charset="0"/>
              </a:rPr>
              <a:t>Santa Barbara City College </a:t>
            </a:r>
            <a:r>
              <a:rPr lang="en-US" sz="2200" dirty="0" err="1" smtClean="0">
                <a:latin typeface="Bookman Old Style" pitchFamily="18" charset="0"/>
              </a:rPr>
              <a:t>Scheinfeld</a:t>
            </a:r>
            <a:r>
              <a:rPr lang="en-US" sz="2200" dirty="0" smtClean="0">
                <a:latin typeface="Bookman Old Style" pitchFamily="18" charset="0"/>
              </a:rPr>
              <a:t> Center for Entrepreneurship &amp; Innovation</a:t>
            </a:r>
          </a:p>
          <a:p>
            <a:r>
              <a:rPr lang="en-US" sz="2200" dirty="0" smtClean="0">
                <a:latin typeface="Bookman Old Style" pitchFamily="18" charset="0"/>
              </a:rPr>
              <a:t>Centers for Applied Competitive Technologies</a:t>
            </a:r>
          </a:p>
          <a:p>
            <a:r>
              <a:rPr lang="en-US" sz="2200" dirty="0" smtClean="0">
                <a:latin typeface="Bookman Old Style" pitchFamily="18" charset="0"/>
              </a:rPr>
              <a:t>Centers for International Trade &amp; Development</a:t>
            </a:r>
          </a:p>
          <a:p>
            <a:r>
              <a:rPr lang="en-US" sz="2200" dirty="0" smtClean="0">
                <a:latin typeface="Bookman Old Style" pitchFamily="18" charset="0"/>
              </a:rPr>
              <a:t>U.S. Department of Commerce – Export Assistance Office</a:t>
            </a:r>
          </a:p>
          <a:p>
            <a:r>
              <a:rPr lang="en-US" sz="2200" dirty="0" smtClean="0">
                <a:latin typeface="Bookman Old Style" pitchFamily="18" charset="0"/>
              </a:rPr>
              <a:t>Export - Import Bank of the Unites States</a:t>
            </a:r>
          </a:p>
          <a:p>
            <a:r>
              <a:rPr lang="en-US" sz="2200" dirty="0" smtClean="0">
                <a:latin typeface="Bookman Old Style" pitchFamily="18" charset="0"/>
              </a:rPr>
              <a:t>USDA </a:t>
            </a:r>
            <a:r>
              <a:rPr lang="en-US" sz="2200" i="1" dirty="0" smtClean="0">
                <a:latin typeface="Bookman Old Style" pitchFamily="18" charset="0"/>
              </a:rPr>
              <a:t>Farm Service Agency</a:t>
            </a:r>
          </a:p>
          <a:p>
            <a:r>
              <a:rPr lang="en-US" sz="2200" i="1" dirty="0" smtClean="0">
                <a:latin typeface="Bookman Old Style" pitchFamily="18" charset="0"/>
              </a:rPr>
              <a:t>USDA Office of Technology Transfer ~ Ag Research Services</a:t>
            </a:r>
          </a:p>
          <a:p>
            <a:r>
              <a:rPr lang="en-US" sz="2200" dirty="0" smtClean="0">
                <a:latin typeface="Bookman Old Style" pitchFamily="18" charset="0"/>
              </a:rPr>
              <a:t>Central California Environmental Training Center</a:t>
            </a:r>
          </a:p>
          <a:p>
            <a:r>
              <a:rPr lang="en-US" sz="2200" dirty="0" smtClean="0">
                <a:latin typeface="Bookman Old Style" pitchFamily="18" charset="0"/>
              </a:rPr>
              <a:t>Area Chambers of Commerce</a:t>
            </a:r>
            <a:endParaRPr lang="en-US" sz="2200" dirty="0"/>
          </a:p>
        </p:txBody>
      </p:sp>
      <p:pic>
        <p:nvPicPr>
          <p:cNvPr id="5" name="Picture 4" descr="BEC-Cuesta-RGB.jpg"/>
          <p:cNvPicPr>
            <a:picLocks noChangeAspect="1"/>
          </p:cNvPicPr>
          <p:nvPr/>
        </p:nvPicPr>
        <p:blipFill>
          <a:blip r:embed="rId3"/>
          <a:stretch>
            <a:fillRect/>
          </a:stretch>
        </p:blipFill>
        <p:spPr>
          <a:xfrm>
            <a:off x="152400" y="114718"/>
            <a:ext cx="2206656" cy="1103328"/>
          </a:xfrm>
          <a:prstGeom prst="rect">
            <a:avLst/>
          </a:prstGeom>
        </p:spPr>
      </p:pic>
      <p:sp>
        <p:nvSpPr>
          <p:cNvPr id="4" name="TextBox 3"/>
          <p:cNvSpPr txBox="1"/>
          <p:nvPr/>
        </p:nvSpPr>
        <p:spPr>
          <a:xfrm>
            <a:off x="2166258" y="140828"/>
            <a:ext cx="6977742" cy="1077218"/>
          </a:xfrm>
          <a:prstGeom prst="rect">
            <a:avLst/>
          </a:prstGeom>
          <a:noFill/>
        </p:spPr>
        <p:txBody>
          <a:bodyPr wrap="square" rtlCol="0">
            <a:spAutoFit/>
          </a:bodyPr>
          <a:lstStyle/>
          <a:p>
            <a:pPr algn="r"/>
            <a:r>
              <a:rPr lang="en-US" sz="3200" b="1" dirty="0" smtClean="0">
                <a:latin typeface="Bookman Old Style" pitchFamily="18" charset="0"/>
              </a:rPr>
              <a:t>Entrepreneurship &amp;  Economic Development Partners</a:t>
            </a:r>
            <a:endParaRPr lang="en-US" sz="3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1042</TotalTime>
  <Words>388</Words>
  <Application>Microsoft Office PowerPoint</Application>
  <PresentationFormat>On-screen Show (4:3)</PresentationFormat>
  <Paragraphs>62</Paragraphs>
  <Slides>13</Slides>
  <Notes>4</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1_Office Theme</vt:lpstr>
      <vt:lpstr>Strengthen Assist Expand</vt:lpstr>
      <vt:lpstr>The Business and Entrepreneurship Center at Cuesta College (BEC) program works in strategic partnerships with businesses, industry and community organizations to identify and meet California's economic development needs in the areas of business improvement and entrepreneurship  </vt:lpstr>
      <vt:lpstr>The Business &amp; Entrepreneurship Center (BEC) program supports local economic development corporations, chambers of commerce, community-based business outreach centers and other community-based organizations whose primary mission is to assist small businesses. Specific attention is given to providing small business assistance and encouraging youth entrepreneurship</vt:lpstr>
      <vt:lpstr>The Mission of the Business &amp; Entrepreneurship Center at Cuesta College is to assist businesses and industry sectors in San Luis Obispo, Santa Barbara, Ventura, North Los Angeles Counties and surrounding areas to retain, or expand their businesses, thus strengthening the local economy, increasing wealth and quality of life. </vt:lpstr>
      <vt:lpstr>       Provide, on an as needed basis, advanced business consulting services to established businesses, industry sectors, financial institutions, city and state agencies, and chambers of commerce in the following core areas:  Marketing Strategies Operations Management Marketing Research Customer Service  Strategic Planning  E-commerce  Growth and Investment Strategies  Economic Research and Analysis  Access to Capital  Business and Contract Law  Financial Analysis  International Trade    </vt:lpstr>
      <vt:lpstr>Provide training solutions aimed at improving the management and stability of regional businesses to lead to increased number of new and retained jobs, sales, and investment.   </vt:lpstr>
      <vt:lpstr>PowerPoint Presentation</vt:lpstr>
      <vt:lpstr>Tools &amp; Resources</vt:lpstr>
      <vt:lpstr>PowerPoint Presentation</vt:lpstr>
      <vt:lpstr>PowerPoint Presentation</vt:lpstr>
      <vt:lpstr>PowerPoint Presentation</vt:lpstr>
      <vt:lpstr>PowerPoint Presentation</vt:lpstr>
      <vt:lpstr>Israel S. Dominguez Director, Business &amp; Entrepreneurship Center at Cuesta College Strengthen. Assist. Expand. 805-546-3100 x2255 Fax: 805-546-3298 israel_dominguez@cuesta.edu   http://academic.cuesta.edu/bec/    </vt:lpstr>
    </vt:vector>
  </TitlesOfParts>
  <Company>MC2 Design Group,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Curtis</dc:creator>
  <cp:lastModifiedBy>Marna Lombardi</cp:lastModifiedBy>
  <cp:revision>71</cp:revision>
  <dcterms:created xsi:type="dcterms:W3CDTF">2011-03-02T19:06:20Z</dcterms:created>
  <dcterms:modified xsi:type="dcterms:W3CDTF">2013-03-05T02:05:42Z</dcterms:modified>
</cp:coreProperties>
</file>